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0"/>
  </p:notesMasterIdLst>
  <p:sldIdLst>
    <p:sldId id="264" r:id="rId2"/>
    <p:sldId id="265" r:id="rId3"/>
    <p:sldId id="266" r:id="rId4"/>
    <p:sldId id="267" r:id="rId5"/>
    <p:sldId id="268" r:id="rId6"/>
    <p:sldId id="269" r:id="rId7"/>
    <p:sldId id="270" r:id="rId8"/>
    <p:sldId id="271"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E4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09CB76-40E0-449B-9DA6-4DBD621787C2}" type="datetimeFigureOut">
              <a:rPr lang="fr-FR" smtClean="0"/>
              <a:t>07/05/2019</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DFED9E-734A-4FE3-B49A-3FE501F11823}" type="slidenum">
              <a:rPr lang="fr-FR" smtClean="0"/>
              <a:t>‹N°›</a:t>
            </a:fld>
            <a:endParaRPr lang="fr-FR"/>
          </a:p>
        </p:txBody>
      </p:sp>
    </p:spTree>
    <p:extLst>
      <p:ext uri="{BB962C8B-B14F-4D97-AF65-F5344CB8AC3E}">
        <p14:creationId xmlns:p14="http://schemas.microsoft.com/office/powerpoint/2010/main" val="39619405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5/7/2019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5/7/2019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5/7/2019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5/7/2019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5/7/2019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5/7/2019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5/7/2019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42A54C80-263E-416B-A8E0-580EDEADCBDC}" type="datetimeFigureOut">
              <a:rPr lang="en-US" dirty="0"/>
              <a:t>5/7/2019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5/7/2019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5/7/2019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a:t>
            </a:fld>
            <a:endParaRPr lang="en-US" dirty="0"/>
          </a:p>
        </p:txBody>
      </p:sp>
      <p:pic>
        <p:nvPicPr>
          <p:cNvPr id="18" name="Picture 2" descr="Ambition Patrimoine_logo_HD"/>
          <p:cNvPicPr>
            <a:picLocks noChangeAspect="1" noChangeArrowheads="1"/>
          </p:cNvPicPr>
          <p:nvPr userDrawn="1"/>
        </p:nvPicPr>
        <p:blipFill>
          <a:blip r:embed="rId18" cstate="print">
            <a:extLst>
              <a:ext uri="{28A0092B-C50C-407E-A947-70E740481C1C}">
                <a14:useLocalDpi xmlns:a14="http://schemas.microsoft.com/office/drawing/2010/main" val="0"/>
              </a:ext>
            </a:extLst>
          </a:blip>
          <a:srcRect/>
          <a:stretch>
            <a:fillRect/>
          </a:stretch>
        </p:blipFill>
        <p:spPr bwMode="auto">
          <a:xfrm>
            <a:off x="143460" y="5214684"/>
            <a:ext cx="1873068" cy="1541854"/>
          </a:xfrm>
          <a:prstGeom prst="rect">
            <a:avLst/>
          </a:prstGeom>
          <a:ln>
            <a:noFill/>
          </a:ln>
          <a:effectLst>
            <a:outerShdw blurRad="190500" algn="tl" rotWithShape="0">
              <a:srgbClr val="000000">
                <a:alpha val="70000"/>
              </a:srgbClr>
            </a:outerShdw>
          </a:effectLs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07066" y="262226"/>
            <a:ext cx="7766936" cy="1646302"/>
          </a:xfrm>
        </p:spPr>
        <p:txBody>
          <a:bodyPr/>
          <a:lstStyle/>
          <a:p>
            <a:pPr algn="ctr"/>
            <a:r>
              <a:rPr lang="fr-FR" sz="6600" b="1" dirty="0" smtClean="0"/>
              <a:t>LOI PINEL 2019</a:t>
            </a:r>
            <a:endParaRPr lang="fr-FR" sz="6600" b="1" dirty="0"/>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20762" y="2156723"/>
            <a:ext cx="6139543" cy="3511310"/>
          </a:xfrm>
          <a:prstGeom prst="rect">
            <a:avLst/>
          </a:prstGeom>
        </p:spPr>
      </p:pic>
    </p:spTree>
    <p:extLst>
      <p:ext uri="{BB962C8B-B14F-4D97-AF65-F5344CB8AC3E}">
        <p14:creationId xmlns:p14="http://schemas.microsoft.com/office/powerpoint/2010/main" val="1443624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07067" y="0"/>
            <a:ext cx="7766936" cy="1150882"/>
          </a:xfrm>
        </p:spPr>
        <p:txBody>
          <a:bodyPr/>
          <a:lstStyle/>
          <a:p>
            <a:pPr algn="ctr"/>
            <a:r>
              <a:rPr lang="fr-FR" sz="6000" dirty="0" smtClean="0"/>
              <a:t>SOMMAIRE</a:t>
            </a:r>
            <a:endParaRPr lang="fr-FR" sz="6000" dirty="0"/>
          </a:p>
        </p:txBody>
      </p:sp>
      <p:sp>
        <p:nvSpPr>
          <p:cNvPr id="4" name="ZoneTexte 3"/>
          <p:cNvSpPr txBox="1"/>
          <p:nvPr/>
        </p:nvSpPr>
        <p:spPr>
          <a:xfrm>
            <a:off x="1097280" y="2037805"/>
            <a:ext cx="7916091" cy="3323987"/>
          </a:xfrm>
          <a:prstGeom prst="rect">
            <a:avLst/>
          </a:prstGeom>
          <a:noFill/>
        </p:spPr>
        <p:txBody>
          <a:bodyPr wrap="square" rtlCol="0">
            <a:spAutoFit/>
          </a:bodyPr>
          <a:lstStyle/>
          <a:p>
            <a:pPr marL="342900" indent="-342900">
              <a:buFont typeface="Arial" panose="020B0604020202020204" pitchFamily="34" charset="0"/>
              <a:buChar char="•"/>
            </a:pPr>
            <a:r>
              <a:rPr lang="fr-FR" sz="2400" dirty="0" smtClean="0"/>
              <a:t>OBJECTIFS DE LA LOI PINEL</a:t>
            </a:r>
          </a:p>
          <a:p>
            <a:pPr marL="342900" indent="-342900">
              <a:buFont typeface="Arial" panose="020B0604020202020204" pitchFamily="34" charset="0"/>
              <a:buChar char="•"/>
            </a:pPr>
            <a:r>
              <a:rPr lang="fr-FR" sz="2400" dirty="0" smtClean="0"/>
              <a:t>CONTRIBUABLES CONCERNES</a:t>
            </a:r>
          </a:p>
          <a:p>
            <a:pPr marL="342900" indent="-342900">
              <a:buFont typeface="Arial" panose="020B0604020202020204" pitchFamily="34" charset="0"/>
              <a:buChar char="•"/>
            </a:pPr>
            <a:r>
              <a:rPr lang="fr-FR" sz="2400" dirty="0" smtClean="0"/>
              <a:t>CONDITIONS D’ELIGIBILITE</a:t>
            </a:r>
          </a:p>
          <a:p>
            <a:pPr marL="342900" indent="-342900">
              <a:buFont typeface="Arial" panose="020B0604020202020204" pitchFamily="34" charset="0"/>
              <a:buChar char="•"/>
            </a:pPr>
            <a:r>
              <a:rPr lang="fr-FR" sz="2400" dirty="0" smtClean="0"/>
              <a:t>PLAFONNEMENT DES NICHES FISCALES</a:t>
            </a:r>
          </a:p>
          <a:p>
            <a:pPr marL="342900" indent="-342900">
              <a:buFont typeface="Arial" panose="020B0604020202020204" pitchFamily="34" charset="0"/>
              <a:buChar char="•"/>
            </a:pPr>
            <a:r>
              <a:rPr lang="fr-FR" sz="2400" dirty="0" smtClean="0"/>
              <a:t>OBLIGATIONS A RESPECTER</a:t>
            </a:r>
          </a:p>
          <a:p>
            <a:pPr marL="342900" indent="-342900">
              <a:buFont typeface="Arial" panose="020B0604020202020204" pitchFamily="34" charset="0"/>
              <a:buChar char="•"/>
            </a:pPr>
            <a:r>
              <a:rPr lang="fr-FR" sz="2400" dirty="0" smtClean="0"/>
              <a:t>EXEMPLE CONCRET</a:t>
            </a:r>
          </a:p>
          <a:p>
            <a:pPr marL="285750" indent="-285750">
              <a:buFont typeface="Arial" panose="020B0604020202020204" pitchFamily="34" charset="0"/>
              <a:buChar char="•"/>
            </a:pPr>
            <a:endParaRPr lang="fr-FR" sz="2400" dirty="0" smtClean="0"/>
          </a:p>
          <a:p>
            <a:pPr marL="285750" indent="-285750">
              <a:buFont typeface="Arial" panose="020B0604020202020204" pitchFamily="34" charset="0"/>
              <a:buChar char="•"/>
            </a:pPr>
            <a:endParaRPr lang="fr-FR" sz="2400" dirty="0" smtClean="0"/>
          </a:p>
          <a:p>
            <a:pPr marL="285750" indent="-285750">
              <a:buFont typeface="Arial" panose="020B0604020202020204" pitchFamily="34" charset="0"/>
              <a:buChar char="•"/>
            </a:pPr>
            <a:endParaRPr lang="fr-FR" dirty="0"/>
          </a:p>
        </p:txBody>
      </p:sp>
      <p:pic>
        <p:nvPicPr>
          <p:cNvPr id="5" name="Image 4"/>
          <p:cNvPicPr>
            <a:picLocks noChangeAspect="1"/>
          </p:cNvPicPr>
          <p:nvPr/>
        </p:nvPicPr>
        <p:blipFill>
          <a:blip r:embed="rId2">
            <a:duotone>
              <a:schemeClr val="accent1">
                <a:shade val="45000"/>
                <a:satMod val="135000"/>
              </a:schemeClr>
              <a:prstClr val="white"/>
            </a:duotone>
            <a:extLst>
              <a:ext uri="{BEBA8EAE-BF5A-486C-A8C5-ECC9F3942E4B}">
                <a14:imgProps xmlns:a14="http://schemas.microsoft.com/office/drawing/2010/main">
                  <a14:imgLayer r:embed="rId3">
                    <a14:imgEffect>
                      <a14:backgroundRemoval t="0" b="99045" l="2308" r="97846"/>
                    </a14:imgEffect>
                  </a14:imgLayer>
                </a14:imgProps>
              </a:ext>
              <a:ext uri="{28A0092B-C50C-407E-A947-70E740481C1C}">
                <a14:useLocalDpi xmlns:a14="http://schemas.microsoft.com/office/drawing/2010/main" val="0"/>
              </a:ext>
            </a:extLst>
          </a:blip>
          <a:stretch>
            <a:fillRect/>
          </a:stretch>
        </p:blipFill>
        <p:spPr>
          <a:xfrm>
            <a:off x="6758310" y="1045028"/>
            <a:ext cx="2803245" cy="4062549"/>
          </a:xfrm>
          <a:prstGeom prst="rect">
            <a:avLst/>
          </a:prstGeom>
        </p:spPr>
      </p:pic>
    </p:spTree>
    <p:extLst>
      <p:ext uri="{BB962C8B-B14F-4D97-AF65-F5344CB8AC3E}">
        <p14:creationId xmlns:p14="http://schemas.microsoft.com/office/powerpoint/2010/main" val="2595134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07067" y="0"/>
            <a:ext cx="7766936" cy="1033316"/>
          </a:xfrm>
        </p:spPr>
        <p:txBody>
          <a:bodyPr/>
          <a:lstStyle/>
          <a:p>
            <a:pPr algn="ctr"/>
            <a:r>
              <a:rPr lang="fr-FR" sz="4400" dirty="0" smtClean="0"/>
              <a:t>OBJECTIFS DE LA LOI PINEL</a:t>
            </a:r>
            <a:endParaRPr lang="fr-FR" sz="4400" dirty="0"/>
          </a:p>
        </p:txBody>
      </p:sp>
      <p:sp>
        <p:nvSpPr>
          <p:cNvPr id="4" name="ZoneTexte 3"/>
          <p:cNvSpPr txBox="1"/>
          <p:nvPr/>
        </p:nvSpPr>
        <p:spPr>
          <a:xfrm>
            <a:off x="1227283" y="1737360"/>
            <a:ext cx="8046720" cy="1200329"/>
          </a:xfrm>
          <a:prstGeom prst="rect">
            <a:avLst/>
          </a:prstGeom>
          <a:noFill/>
        </p:spPr>
        <p:txBody>
          <a:bodyPr wrap="square" rtlCol="0">
            <a:spAutoFit/>
          </a:bodyPr>
          <a:lstStyle/>
          <a:p>
            <a:pPr marL="285750" indent="-285750">
              <a:buFont typeface="Wingdings" panose="05000000000000000000" pitchFamily="2" charset="2"/>
              <a:buChar char="ü"/>
            </a:pPr>
            <a:r>
              <a:rPr lang="fr-FR" sz="2400" dirty="0" smtClean="0"/>
              <a:t>Réduction d’impôts, jusqu’à 6 000€/ an</a:t>
            </a:r>
          </a:p>
          <a:p>
            <a:pPr marL="285750" indent="-285750">
              <a:buFont typeface="Wingdings" panose="05000000000000000000" pitchFamily="2" charset="2"/>
              <a:buChar char="ü"/>
            </a:pPr>
            <a:r>
              <a:rPr lang="fr-FR" sz="2400" dirty="0" smtClean="0"/>
              <a:t>Louer à vos ascendants/ descendants</a:t>
            </a:r>
          </a:p>
          <a:p>
            <a:pPr marL="285750" indent="-285750">
              <a:buFont typeface="Wingdings" panose="05000000000000000000" pitchFamily="2" charset="2"/>
              <a:buChar char="ü"/>
            </a:pPr>
            <a:r>
              <a:rPr lang="fr-FR" sz="2400" dirty="0" smtClean="0"/>
              <a:t>Constitution d’un patrimoine </a:t>
            </a:r>
            <a:endParaRPr lang="fr-FR" sz="2400" dirty="0"/>
          </a:p>
        </p:txBody>
      </p:sp>
      <p:pic>
        <p:nvPicPr>
          <p:cNvPr id="6" name="Image 5"/>
          <p:cNvPicPr>
            <a:picLocks noChangeAspect="1"/>
          </p:cNvPicPr>
          <p:nvPr/>
        </p:nvPicPr>
        <p:blipFill>
          <a:blip r:embed="rId2">
            <a:extLst>
              <a:ext uri="{BEBA8EAE-BF5A-486C-A8C5-ECC9F3942E4B}">
                <a14:imgProps xmlns:a14="http://schemas.microsoft.com/office/drawing/2010/main">
                  <a14:imgLayer r:embed="rId3">
                    <a14:imgEffect>
                      <a14:backgroundRemoval t="9796" b="89796" l="5217" r="89855"/>
                    </a14:imgEffect>
                    <a14:imgEffect>
                      <a14:saturation sat="0"/>
                    </a14:imgEffect>
                  </a14:imgLayer>
                </a14:imgProps>
              </a:ext>
              <a:ext uri="{28A0092B-C50C-407E-A947-70E740481C1C}">
                <a14:useLocalDpi xmlns:a14="http://schemas.microsoft.com/office/drawing/2010/main" val="0"/>
              </a:ext>
            </a:extLst>
          </a:blip>
          <a:stretch>
            <a:fillRect/>
          </a:stretch>
        </p:blipFill>
        <p:spPr>
          <a:xfrm>
            <a:off x="3059893" y="2937688"/>
            <a:ext cx="4764758" cy="3383669"/>
          </a:xfrm>
          <a:prstGeom prst="rect">
            <a:avLst/>
          </a:prstGeom>
        </p:spPr>
      </p:pic>
    </p:spTree>
    <p:extLst>
      <p:ext uri="{BB962C8B-B14F-4D97-AF65-F5344CB8AC3E}">
        <p14:creationId xmlns:p14="http://schemas.microsoft.com/office/powerpoint/2010/main" val="5949789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100149"/>
            <a:ext cx="8596668" cy="1320800"/>
          </a:xfrm>
        </p:spPr>
        <p:txBody>
          <a:bodyPr>
            <a:normAutofit/>
          </a:bodyPr>
          <a:lstStyle/>
          <a:p>
            <a:pPr algn="ctr"/>
            <a:r>
              <a:rPr lang="fr-FR" sz="4400" dirty="0" smtClean="0"/>
              <a:t>CONTRIBUABLES CONCERNES</a:t>
            </a:r>
            <a:endParaRPr lang="fr-FR" sz="4400" dirty="0"/>
          </a:p>
        </p:txBody>
      </p:sp>
      <p:sp>
        <p:nvSpPr>
          <p:cNvPr id="4" name="ZoneTexte 3"/>
          <p:cNvSpPr txBox="1"/>
          <p:nvPr/>
        </p:nvSpPr>
        <p:spPr>
          <a:xfrm>
            <a:off x="624769" y="1645920"/>
            <a:ext cx="8701797" cy="1569660"/>
          </a:xfrm>
          <a:prstGeom prst="rect">
            <a:avLst/>
          </a:prstGeom>
          <a:noFill/>
        </p:spPr>
        <p:txBody>
          <a:bodyPr wrap="square" rtlCol="0">
            <a:spAutoFit/>
          </a:bodyPr>
          <a:lstStyle/>
          <a:p>
            <a:pPr marL="285750" indent="-285750">
              <a:buFont typeface="Wingdings" panose="05000000000000000000" pitchFamily="2" charset="2"/>
              <a:buChar char="ü"/>
            </a:pPr>
            <a:r>
              <a:rPr lang="fr-FR" sz="2400" dirty="0"/>
              <a:t>Tout contribuable domicilié en France, qui </a:t>
            </a:r>
            <a:r>
              <a:rPr lang="fr-FR" sz="2400" dirty="0" smtClean="0"/>
              <a:t>acquiert un bien entre </a:t>
            </a:r>
            <a:r>
              <a:rPr lang="fr-FR" sz="2400" dirty="0"/>
              <a:t>le 1</a:t>
            </a:r>
            <a:r>
              <a:rPr lang="fr-FR" sz="2400" baseline="30000" dirty="0"/>
              <a:t>er</a:t>
            </a:r>
            <a:r>
              <a:rPr lang="fr-FR" sz="2400" dirty="0"/>
              <a:t> Janvier 2019 et le 31 décembre </a:t>
            </a:r>
            <a:r>
              <a:rPr lang="fr-FR" sz="2400" dirty="0" smtClean="0"/>
              <a:t>2021</a:t>
            </a:r>
            <a:endParaRPr lang="fr-FR" sz="2400" dirty="0"/>
          </a:p>
          <a:p>
            <a:pPr marL="285750" indent="-285750">
              <a:buFont typeface="Wingdings" panose="05000000000000000000" pitchFamily="2" charset="2"/>
              <a:buChar char="ü"/>
            </a:pPr>
            <a:r>
              <a:rPr lang="fr-FR" sz="2400" dirty="0"/>
              <a:t>Logement neuf ou en état futur d’achèvement</a:t>
            </a:r>
          </a:p>
          <a:p>
            <a:pPr marL="285750" indent="-285750">
              <a:buFont typeface="Wingdings" panose="05000000000000000000" pitchFamily="2" charset="2"/>
              <a:buChar char="ü"/>
            </a:pPr>
            <a:r>
              <a:rPr lang="fr-FR" sz="2400" dirty="0"/>
              <a:t>Contribuables à partir de 3 000€ / an d’Impôt sur le Revenu</a:t>
            </a:r>
          </a:p>
        </p:txBody>
      </p:sp>
      <p:sp>
        <p:nvSpPr>
          <p:cNvPr id="8" name="Hexagone 7"/>
          <p:cNvSpPr/>
          <p:nvPr/>
        </p:nvSpPr>
        <p:spPr>
          <a:xfrm>
            <a:off x="2420981" y="3727158"/>
            <a:ext cx="1737360" cy="1363002"/>
          </a:xfrm>
          <a:prstGeom prst="hexagon">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2400" b="1" dirty="0" smtClean="0"/>
              <a:t>6 ANS</a:t>
            </a:r>
            <a:endParaRPr lang="fr-FR" sz="2400" b="1" dirty="0"/>
          </a:p>
        </p:txBody>
      </p:sp>
      <p:sp>
        <p:nvSpPr>
          <p:cNvPr id="9" name="Hexagone 8"/>
          <p:cNvSpPr/>
          <p:nvPr/>
        </p:nvSpPr>
        <p:spPr>
          <a:xfrm>
            <a:off x="4027713" y="5090160"/>
            <a:ext cx="1737360" cy="1363002"/>
          </a:xfrm>
          <a:prstGeom prst="hexagon">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2400" b="1" dirty="0" smtClean="0"/>
              <a:t>9 ANS</a:t>
            </a:r>
            <a:endParaRPr lang="fr-FR" sz="2400" b="1" dirty="0"/>
          </a:p>
        </p:txBody>
      </p:sp>
      <p:sp>
        <p:nvSpPr>
          <p:cNvPr id="10" name="Hexagone 9"/>
          <p:cNvSpPr/>
          <p:nvPr/>
        </p:nvSpPr>
        <p:spPr>
          <a:xfrm>
            <a:off x="5765073" y="3727158"/>
            <a:ext cx="1737360" cy="1363002"/>
          </a:xfrm>
          <a:prstGeom prst="hexagon">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2400" b="1" dirty="0" smtClean="0"/>
              <a:t>12 ANS</a:t>
            </a:r>
            <a:endParaRPr lang="fr-FR" sz="2400" b="1" dirty="0"/>
          </a:p>
        </p:txBody>
      </p:sp>
      <p:sp>
        <p:nvSpPr>
          <p:cNvPr id="11" name="ZoneTexte 10"/>
          <p:cNvSpPr txBox="1"/>
          <p:nvPr/>
        </p:nvSpPr>
        <p:spPr>
          <a:xfrm>
            <a:off x="4158341" y="4085493"/>
            <a:ext cx="1698171" cy="646331"/>
          </a:xfrm>
          <a:prstGeom prst="rect">
            <a:avLst/>
          </a:prstGeom>
          <a:noFill/>
        </p:spPr>
        <p:txBody>
          <a:bodyPr wrap="square" rtlCol="0">
            <a:spAutoFit/>
          </a:bodyPr>
          <a:lstStyle/>
          <a:p>
            <a:r>
              <a:rPr lang="fr-FR" b="1" dirty="0" smtClean="0"/>
              <a:t>ENGAGEMENT DE LOCATION</a:t>
            </a:r>
            <a:endParaRPr lang="fr-FR" b="1" dirty="0"/>
          </a:p>
        </p:txBody>
      </p:sp>
    </p:spTree>
    <p:extLst>
      <p:ext uri="{BB962C8B-B14F-4D97-AF65-F5344CB8AC3E}">
        <p14:creationId xmlns:p14="http://schemas.microsoft.com/office/powerpoint/2010/main" val="2807387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0"/>
            <a:ext cx="8596668" cy="1320800"/>
          </a:xfrm>
        </p:spPr>
        <p:txBody>
          <a:bodyPr>
            <a:normAutofit/>
          </a:bodyPr>
          <a:lstStyle/>
          <a:p>
            <a:pPr algn="ctr"/>
            <a:r>
              <a:rPr lang="fr-FR" sz="4400" dirty="0" smtClean="0"/>
              <a:t>CONDITIONS D’ELIGIBILITE</a:t>
            </a:r>
            <a:endParaRPr lang="fr-FR" sz="4400" dirty="0"/>
          </a:p>
        </p:txBody>
      </p:sp>
      <p:sp>
        <p:nvSpPr>
          <p:cNvPr id="4" name="ZoneTexte 3"/>
          <p:cNvSpPr txBox="1"/>
          <p:nvPr/>
        </p:nvSpPr>
        <p:spPr>
          <a:xfrm>
            <a:off x="475827" y="1320800"/>
            <a:ext cx="8999682" cy="2677656"/>
          </a:xfrm>
          <a:prstGeom prst="rect">
            <a:avLst/>
          </a:prstGeom>
          <a:noFill/>
        </p:spPr>
        <p:txBody>
          <a:bodyPr wrap="square" rtlCol="0">
            <a:spAutoFit/>
          </a:bodyPr>
          <a:lstStyle/>
          <a:p>
            <a:r>
              <a:rPr lang="fr-FR" sz="2400" dirty="0" smtClean="0"/>
              <a:t>Le bien </a:t>
            </a:r>
            <a:r>
              <a:rPr lang="fr-FR" sz="2400" dirty="0"/>
              <a:t>immobilier doit être construit aux normes BBC </a:t>
            </a:r>
            <a:r>
              <a:rPr lang="fr-FR" sz="2400" dirty="0" smtClean="0"/>
              <a:t>et </a:t>
            </a:r>
            <a:r>
              <a:rPr lang="fr-FR" sz="2400" dirty="0"/>
              <a:t>doit être situé dans une </a:t>
            </a:r>
            <a:r>
              <a:rPr lang="fr-FR" sz="2400" dirty="0" smtClean="0"/>
              <a:t>zone éligible à la loi Pinel (zone A et B1)</a:t>
            </a:r>
          </a:p>
          <a:p>
            <a:endParaRPr lang="fr-FR" sz="2400" dirty="0" smtClean="0"/>
          </a:p>
          <a:p>
            <a:pPr marL="285750" indent="-285750">
              <a:buFont typeface="Wingdings" panose="05000000000000000000" pitchFamily="2" charset="2"/>
              <a:buChar char="ü"/>
            </a:pPr>
            <a:r>
              <a:rPr lang="fr-FR" sz="2400" dirty="0" smtClean="0"/>
              <a:t>Un </a:t>
            </a:r>
            <a:r>
              <a:rPr lang="fr-FR" sz="2400" dirty="0"/>
              <a:t>logement neuf, en l’état futur d’achèvement (VEFA).</a:t>
            </a:r>
          </a:p>
          <a:p>
            <a:pPr marL="285750" indent="-285750">
              <a:buFont typeface="Wingdings" panose="05000000000000000000" pitchFamily="2" charset="2"/>
              <a:buChar char="ü"/>
            </a:pPr>
            <a:r>
              <a:rPr lang="fr-FR" sz="2400" dirty="0" smtClean="0"/>
              <a:t>La </a:t>
            </a:r>
            <a:r>
              <a:rPr lang="fr-FR" sz="2400" dirty="0"/>
              <a:t>construction d’un logement. </a:t>
            </a:r>
          </a:p>
          <a:p>
            <a:pPr marL="285750" indent="-285750">
              <a:buFont typeface="Wingdings" panose="05000000000000000000" pitchFamily="2" charset="2"/>
              <a:buChar char="ü"/>
            </a:pPr>
            <a:r>
              <a:rPr lang="fr-FR" sz="2400" dirty="0" smtClean="0"/>
              <a:t>L’acquisition </a:t>
            </a:r>
            <a:r>
              <a:rPr lang="fr-FR" sz="2400" dirty="0"/>
              <a:t>d’un logement inachevé en vue de son achèvement </a:t>
            </a:r>
          </a:p>
        </p:txBody>
      </p:sp>
      <p:pic>
        <p:nvPicPr>
          <p:cNvPr id="6" name="Image 5"/>
          <p:cNvPicPr>
            <a:picLocks noChangeAspect="1"/>
          </p:cNvPicPr>
          <p:nvPr/>
        </p:nvPicPr>
        <p:blipFill rotWithShape="1">
          <a:blip r:embed="rId2">
            <a:extLst>
              <a:ext uri="{28A0092B-C50C-407E-A947-70E740481C1C}">
                <a14:useLocalDpi xmlns:a14="http://schemas.microsoft.com/office/drawing/2010/main" val="0"/>
              </a:ext>
            </a:extLst>
          </a:blip>
          <a:srcRect l="1951" r="2049"/>
          <a:stretch/>
        </p:blipFill>
        <p:spPr>
          <a:xfrm>
            <a:off x="3252651" y="4039688"/>
            <a:ext cx="4297680" cy="2514600"/>
          </a:xfrm>
          <a:prstGeom prst="rect">
            <a:avLst/>
          </a:prstGeom>
        </p:spPr>
      </p:pic>
    </p:spTree>
    <p:extLst>
      <p:ext uri="{BB962C8B-B14F-4D97-AF65-F5344CB8AC3E}">
        <p14:creationId xmlns:p14="http://schemas.microsoft.com/office/powerpoint/2010/main" val="548702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0"/>
            <a:ext cx="8596668" cy="1320800"/>
          </a:xfrm>
        </p:spPr>
        <p:txBody>
          <a:bodyPr>
            <a:noAutofit/>
          </a:bodyPr>
          <a:lstStyle/>
          <a:p>
            <a:pPr algn="ctr"/>
            <a:r>
              <a:rPr lang="fr-FR" sz="4400" dirty="0" smtClean="0"/>
              <a:t>PLAFONNEMENT DES NICHES FISCALES</a:t>
            </a:r>
            <a:endParaRPr lang="fr-FR" sz="4400" dirty="0"/>
          </a:p>
        </p:txBody>
      </p:sp>
      <p:sp>
        <p:nvSpPr>
          <p:cNvPr id="4" name="ZoneTexte 3"/>
          <p:cNvSpPr txBox="1"/>
          <p:nvPr/>
        </p:nvSpPr>
        <p:spPr>
          <a:xfrm>
            <a:off x="365760" y="1869440"/>
            <a:ext cx="9548948" cy="677108"/>
          </a:xfrm>
          <a:prstGeom prst="rect">
            <a:avLst/>
          </a:prstGeom>
          <a:noFill/>
        </p:spPr>
        <p:txBody>
          <a:bodyPr wrap="square" rtlCol="0">
            <a:spAutoFit/>
          </a:bodyPr>
          <a:lstStyle/>
          <a:p>
            <a:r>
              <a:rPr lang="fr-FR" sz="2000" dirty="0"/>
              <a:t>La loi Pinel entre dans le plafonnement des niches fiscales fixé à 10 000 € par an.</a:t>
            </a:r>
          </a:p>
          <a:p>
            <a:endParaRPr lang="fr-FR" dirty="0"/>
          </a:p>
        </p:txBody>
      </p:sp>
      <p:sp>
        <p:nvSpPr>
          <p:cNvPr id="9" name="Ellipse 8"/>
          <p:cNvSpPr/>
          <p:nvPr/>
        </p:nvSpPr>
        <p:spPr>
          <a:xfrm>
            <a:off x="901337" y="2638697"/>
            <a:ext cx="1959429" cy="1907177"/>
          </a:xfrm>
          <a:prstGeom prst="ellipse">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fr-FR" sz="4400" b="1" dirty="0" smtClean="0"/>
              <a:t>12%</a:t>
            </a:r>
            <a:endParaRPr lang="fr-FR" sz="4400" b="1" dirty="0"/>
          </a:p>
        </p:txBody>
      </p:sp>
      <p:sp>
        <p:nvSpPr>
          <p:cNvPr id="10" name="Ellipse 9"/>
          <p:cNvSpPr/>
          <p:nvPr/>
        </p:nvSpPr>
        <p:spPr>
          <a:xfrm>
            <a:off x="3921034" y="2638697"/>
            <a:ext cx="1959429" cy="1907177"/>
          </a:xfrm>
          <a:prstGeom prst="ellipse">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fr-FR" sz="4400" b="1" dirty="0" smtClean="0"/>
              <a:t>18%</a:t>
            </a:r>
            <a:endParaRPr lang="fr-FR" sz="4400" b="1" dirty="0"/>
          </a:p>
        </p:txBody>
      </p:sp>
      <p:sp>
        <p:nvSpPr>
          <p:cNvPr id="11" name="Ellipse 10"/>
          <p:cNvSpPr/>
          <p:nvPr/>
        </p:nvSpPr>
        <p:spPr>
          <a:xfrm>
            <a:off x="6940731" y="2638697"/>
            <a:ext cx="1959429" cy="1907177"/>
          </a:xfrm>
          <a:prstGeom prst="ellipse">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fr-FR" sz="4400" b="1" dirty="0" smtClean="0"/>
              <a:t>21%</a:t>
            </a:r>
            <a:endParaRPr lang="fr-FR" sz="4400" b="1" dirty="0"/>
          </a:p>
        </p:txBody>
      </p:sp>
      <p:sp>
        <p:nvSpPr>
          <p:cNvPr id="12" name="ZoneTexte 11"/>
          <p:cNvSpPr txBox="1"/>
          <p:nvPr/>
        </p:nvSpPr>
        <p:spPr>
          <a:xfrm>
            <a:off x="2468880" y="5094514"/>
            <a:ext cx="5947953" cy="1323439"/>
          </a:xfrm>
          <a:prstGeom prst="rect">
            <a:avLst/>
          </a:prstGeom>
          <a:noFill/>
        </p:spPr>
        <p:txBody>
          <a:bodyPr wrap="square" rtlCol="0">
            <a:spAutoFit/>
          </a:bodyPr>
          <a:lstStyle/>
          <a:p>
            <a:r>
              <a:rPr lang="fr-FR" sz="2000" dirty="0" smtClean="0"/>
              <a:t>Réduction du prix de l’appartement en fonction de la durée de l’engagement</a:t>
            </a:r>
          </a:p>
          <a:p>
            <a:endParaRPr lang="fr-FR" sz="2000" dirty="0" smtClean="0"/>
          </a:p>
          <a:p>
            <a:pPr algn="ctr"/>
            <a:r>
              <a:rPr lang="fr-FR" sz="2000" dirty="0" smtClean="0"/>
              <a:t>6/9/12 ans</a:t>
            </a:r>
            <a:endParaRPr lang="fr-FR" sz="2000" dirty="0"/>
          </a:p>
        </p:txBody>
      </p:sp>
    </p:spTree>
    <p:extLst>
      <p:ext uri="{BB962C8B-B14F-4D97-AF65-F5344CB8AC3E}">
        <p14:creationId xmlns:p14="http://schemas.microsoft.com/office/powerpoint/2010/main" val="56154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19091" y="0"/>
            <a:ext cx="8596668" cy="1320800"/>
          </a:xfrm>
        </p:spPr>
        <p:txBody>
          <a:bodyPr>
            <a:normAutofit/>
          </a:bodyPr>
          <a:lstStyle/>
          <a:p>
            <a:pPr algn="ctr"/>
            <a:r>
              <a:rPr lang="fr-FR" sz="4400" dirty="0" smtClean="0"/>
              <a:t>OBLIGATIONS A RESPECTER</a:t>
            </a:r>
            <a:endParaRPr lang="fr-FR" sz="4400" dirty="0"/>
          </a:p>
        </p:txBody>
      </p:sp>
      <p:sp>
        <p:nvSpPr>
          <p:cNvPr id="4" name="ZoneTexte 3"/>
          <p:cNvSpPr txBox="1"/>
          <p:nvPr/>
        </p:nvSpPr>
        <p:spPr>
          <a:xfrm>
            <a:off x="598957" y="1097280"/>
            <a:ext cx="8596668" cy="1938992"/>
          </a:xfrm>
          <a:prstGeom prst="rect">
            <a:avLst/>
          </a:prstGeom>
          <a:noFill/>
        </p:spPr>
        <p:txBody>
          <a:bodyPr wrap="square" rtlCol="0">
            <a:spAutoFit/>
          </a:bodyPr>
          <a:lstStyle/>
          <a:p>
            <a:pPr marL="285750" indent="-285750">
              <a:buFont typeface="Wingdings" panose="05000000000000000000" pitchFamily="2" charset="2"/>
              <a:buChar char="ü"/>
            </a:pPr>
            <a:r>
              <a:rPr lang="fr-FR" sz="2000" dirty="0" smtClean="0"/>
              <a:t>Le logement ne doit pas être loué à un membre du foyer fiscal</a:t>
            </a:r>
          </a:p>
          <a:p>
            <a:pPr marL="285750" indent="-285750">
              <a:buFont typeface="Wingdings" panose="05000000000000000000" pitchFamily="2" charset="2"/>
              <a:buChar char="ü"/>
            </a:pPr>
            <a:r>
              <a:rPr lang="fr-FR" sz="2000" dirty="0" smtClean="0"/>
              <a:t>La durée de location doit être de 6 années minimum</a:t>
            </a:r>
          </a:p>
          <a:p>
            <a:pPr marL="285750" indent="-285750">
              <a:buFont typeface="Wingdings" panose="05000000000000000000" pitchFamily="2" charset="2"/>
              <a:buChar char="ü"/>
            </a:pPr>
            <a:r>
              <a:rPr lang="fr-FR" sz="2000" dirty="0" smtClean="0"/>
              <a:t>Le logement doit être loué dans les 12 mois qui suivent la livraison du bien</a:t>
            </a:r>
          </a:p>
          <a:p>
            <a:pPr marL="285750" indent="-285750">
              <a:buFont typeface="Wingdings" panose="05000000000000000000" pitchFamily="2" charset="2"/>
              <a:buChar char="ü"/>
            </a:pPr>
            <a:r>
              <a:rPr lang="fr-FR" sz="2000" dirty="0" smtClean="0"/>
              <a:t>L’engagement de location doit prévoir que le loyer du locataire ne doit pas excéder des plafonds fixés par décret</a:t>
            </a:r>
          </a:p>
        </p:txBody>
      </p:sp>
      <p:sp>
        <p:nvSpPr>
          <p:cNvPr id="6" name="ZoneTexte 5"/>
          <p:cNvSpPr txBox="1"/>
          <p:nvPr/>
        </p:nvSpPr>
        <p:spPr>
          <a:xfrm>
            <a:off x="2076995" y="3487783"/>
            <a:ext cx="7615645" cy="2862322"/>
          </a:xfrm>
          <a:prstGeom prst="rect">
            <a:avLst/>
          </a:prstGeom>
          <a:noFill/>
        </p:spPr>
        <p:txBody>
          <a:bodyPr wrap="square" rtlCol="0">
            <a:spAutoFit/>
          </a:bodyPr>
          <a:lstStyle/>
          <a:p>
            <a:pPr algn="just"/>
            <a:r>
              <a:rPr lang="fr-FR" dirty="0"/>
              <a:t>La réduction d’impôt s’applique dans des zones géographiques se caractérisant par un déséquilibre important entre l’offre et la demande de logements entraînant des difficultés d’accès au logement sur le parc locatif existant.</a:t>
            </a:r>
          </a:p>
          <a:p>
            <a:pPr algn="just"/>
            <a:endParaRPr lang="fr-FR" dirty="0"/>
          </a:p>
          <a:p>
            <a:pPr algn="just"/>
            <a:endParaRPr lang="fr-FR" b="1" dirty="0"/>
          </a:p>
          <a:p>
            <a:pPr algn="just"/>
            <a:endParaRPr lang="fr-FR" b="1" dirty="0" smtClean="0"/>
          </a:p>
          <a:p>
            <a:pPr algn="just"/>
            <a:r>
              <a:rPr lang="fr-FR" b="1" dirty="0" smtClean="0"/>
              <a:t>En </a:t>
            </a:r>
            <a:r>
              <a:rPr lang="fr-FR" b="1" dirty="0"/>
              <a:t>Haute-Savoie (74) : </a:t>
            </a:r>
            <a:r>
              <a:rPr lang="fr-FR" dirty="0" err="1"/>
              <a:t>Allonzier</a:t>
            </a:r>
            <a:r>
              <a:rPr lang="fr-FR" dirty="0"/>
              <a:t>-La-Caille, Ambilly, Annemasse, </a:t>
            </a:r>
            <a:r>
              <a:rPr lang="fr-FR" dirty="0" err="1"/>
              <a:t>Archamps</a:t>
            </a:r>
            <a:r>
              <a:rPr lang="fr-FR" dirty="0"/>
              <a:t>, </a:t>
            </a:r>
            <a:r>
              <a:rPr lang="fr-FR" dirty="0" err="1"/>
              <a:t>Arthaz</a:t>
            </a:r>
            <a:r>
              <a:rPr lang="fr-FR" dirty="0"/>
              <a:t>-Pont-Notre-Dame, Beaumont, Bonne…</a:t>
            </a:r>
          </a:p>
          <a:p>
            <a:endParaRPr lang="fr-FR" dirty="0"/>
          </a:p>
        </p:txBody>
      </p:sp>
    </p:spTree>
    <p:extLst>
      <p:ext uri="{BB962C8B-B14F-4D97-AF65-F5344CB8AC3E}">
        <p14:creationId xmlns:p14="http://schemas.microsoft.com/office/powerpoint/2010/main" val="21457431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0"/>
            <a:ext cx="8596668" cy="862149"/>
          </a:xfrm>
        </p:spPr>
        <p:txBody>
          <a:bodyPr>
            <a:normAutofit/>
          </a:bodyPr>
          <a:lstStyle/>
          <a:p>
            <a:pPr algn="ctr"/>
            <a:r>
              <a:rPr lang="fr-FR" sz="4400" dirty="0" smtClean="0"/>
              <a:t>EXEMPLE CAS CONCRET</a:t>
            </a:r>
            <a:endParaRPr lang="fr-FR" sz="4400" dirty="0"/>
          </a:p>
        </p:txBody>
      </p:sp>
      <p:sp>
        <p:nvSpPr>
          <p:cNvPr id="4" name="ZoneTexte 3"/>
          <p:cNvSpPr txBox="1"/>
          <p:nvPr/>
        </p:nvSpPr>
        <p:spPr>
          <a:xfrm>
            <a:off x="496389" y="1045029"/>
            <a:ext cx="8531666" cy="707886"/>
          </a:xfrm>
          <a:prstGeom prst="rect">
            <a:avLst/>
          </a:prstGeom>
          <a:noFill/>
        </p:spPr>
        <p:txBody>
          <a:bodyPr wrap="square" rtlCol="0">
            <a:spAutoFit/>
          </a:bodyPr>
          <a:lstStyle/>
          <a:p>
            <a:r>
              <a:rPr lang="fr-FR" sz="2000" dirty="0" smtClean="0"/>
              <a:t>Couple marié paie </a:t>
            </a:r>
            <a:r>
              <a:rPr lang="fr-FR" sz="2000" dirty="0"/>
              <a:t>6</a:t>
            </a:r>
            <a:r>
              <a:rPr lang="fr-FR" sz="2000" dirty="0" smtClean="0"/>
              <a:t> </a:t>
            </a:r>
            <a:r>
              <a:rPr lang="fr-FR" sz="2000" dirty="0" smtClean="0"/>
              <a:t>000€ d’impôt par an. Ils investissent dans un T2 à </a:t>
            </a:r>
            <a:r>
              <a:rPr lang="fr-FR" sz="2000" dirty="0" smtClean="0"/>
              <a:t>200 000€ </a:t>
            </a:r>
            <a:r>
              <a:rPr lang="fr-FR" sz="2000" dirty="0" smtClean="0"/>
              <a:t>en Haute-Savoie.</a:t>
            </a:r>
            <a:endParaRPr lang="fr-FR" sz="2000" dirty="0"/>
          </a:p>
        </p:txBody>
      </p:sp>
      <p:sp>
        <p:nvSpPr>
          <p:cNvPr id="5" name="Rectangle à coins arrondis 4"/>
          <p:cNvSpPr/>
          <p:nvPr/>
        </p:nvSpPr>
        <p:spPr>
          <a:xfrm>
            <a:off x="1578671" y="2220685"/>
            <a:ext cx="2444689" cy="1606731"/>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fr-FR" dirty="0" smtClean="0"/>
              <a:t>21% sur 12 ans soit une réduction d’impôt de </a:t>
            </a:r>
            <a:r>
              <a:rPr lang="fr-FR" dirty="0" smtClean="0"/>
              <a:t>42 000€</a:t>
            </a:r>
            <a:endParaRPr lang="fr-FR" dirty="0"/>
          </a:p>
        </p:txBody>
      </p:sp>
      <p:sp>
        <p:nvSpPr>
          <p:cNvPr id="7" name="Rectangle à coins arrondis 6"/>
          <p:cNvSpPr/>
          <p:nvPr/>
        </p:nvSpPr>
        <p:spPr>
          <a:xfrm>
            <a:off x="6583365" y="2220686"/>
            <a:ext cx="2444689" cy="1606731"/>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fr-FR" dirty="0" smtClean="0"/>
              <a:t>Soit </a:t>
            </a:r>
            <a:r>
              <a:rPr lang="fr-FR" dirty="0" smtClean="0"/>
              <a:t>4 000€ </a:t>
            </a:r>
            <a:r>
              <a:rPr lang="fr-FR" dirty="0" smtClean="0"/>
              <a:t>/ </a:t>
            </a:r>
            <a:r>
              <a:rPr lang="fr-FR" dirty="0" smtClean="0"/>
              <a:t>an de l’année 1 à 9</a:t>
            </a:r>
          </a:p>
          <a:p>
            <a:pPr algn="ctr"/>
            <a:endParaRPr lang="fr-FR" dirty="0" smtClean="0"/>
          </a:p>
          <a:p>
            <a:pPr algn="ctr"/>
            <a:r>
              <a:rPr lang="fr-FR" dirty="0" smtClean="0"/>
              <a:t>2 000€ /an de l’année 10 à 12</a:t>
            </a:r>
            <a:endParaRPr lang="fr-FR" dirty="0"/>
          </a:p>
        </p:txBody>
      </p:sp>
      <p:sp>
        <p:nvSpPr>
          <p:cNvPr id="8" name="Rectangle à coins arrondis 7"/>
          <p:cNvSpPr/>
          <p:nvPr/>
        </p:nvSpPr>
        <p:spPr>
          <a:xfrm>
            <a:off x="4023360" y="4356741"/>
            <a:ext cx="2444689" cy="1606731"/>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fr-FR" dirty="0" smtClean="0"/>
              <a:t>6 000 – 4 000</a:t>
            </a:r>
          </a:p>
          <a:p>
            <a:pPr algn="ctr"/>
            <a:r>
              <a:rPr lang="fr-FR" sz="2400" dirty="0" smtClean="0"/>
              <a:t>= 2 000</a:t>
            </a:r>
            <a:r>
              <a:rPr lang="fr-FR" sz="2400" dirty="0" smtClean="0"/>
              <a:t>€</a:t>
            </a:r>
            <a:endParaRPr lang="fr-FR" sz="2400" dirty="0"/>
          </a:p>
        </p:txBody>
      </p:sp>
      <p:sp>
        <p:nvSpPr>
          <p:cNvPr id="9" name="ZoneTexte 8"/>
          <p:cNvSpPr txBox="1"/>
          <p:nvPr/>
        </p:nvSpPr>
        <p:spPr>
          <a:xfrm>
            <a:off x="4442338" y="2839384"/>
            <a:ext cx="1606731" cy="461665"/>
          </a:xfrm>
          <a:prstGeom prst="rect">
            <a:avLst/>
          </a:prstGeom>
          <a:noFill/>
        </p:spPr>
        <p:txBody>
          <a:bodyPr wrap="square" rtlCol="0">
            <a:spAutoFit/>
          </a:bodyPr>
          <a:lstStyle/>
          <a:p>
            <a:pPr algn="ctr"/>
            <a:r>
              <a:rPr lang="fr-FR" sz="2400" b="1" dirty="0" smtClean="0"/>
              <a:t>LOI PINEL</a:t>
            </a:r>
            <a:endParaRPr lang="fr-FR" sz="2400" b="1" dirty="0"/>
          </a:p>
        </p:txBody>
      </p:sp>
      <p:cxnSp>
        <p:nvCxnSpPr>
          <p:cNvPr id="11" name="Connecteur droit avec flèche 10"/>
          <p:cNvCxnSpPr/>
          <p:nvPr/>
        </p:nvCxnSpPr>
        <p:spPr>
          <a:xfrm>
            <a:off x="6049069" y="5342708"/>
            <a:ext cx="1592702"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12" name="ZoneTexte 11"/>
          <p:cNvSpPr txBox="1"/>
          <p:nvPr/>
        </p:nvSpPr>
        <p:spPr>
          <a:xfrm>
            <a:off x="7641771" y="5142653"/>
            <a:ext cx="2129246" cy="400110"/>
          </a:xfrm>
          <a:prstGeom prst="rect">
            <a:avLst/>
          </a:prstGeom>
          <a:noFill/>
        </p:spPr>
        <p:txBody>
          <a:bodyPr wrap="square" rtlCol="0">
            <a:spAutoFit/>
          </a:bodyPr>
          <a:lstStyle/>
          <a:p>
            <a:r>
              <a:rPr lang="fr-FR" sz="2000" dirty="0" smtClean="0"/>
              <a:t>Nouveaux impôts</a:t>
            </a:r>
            <a:endParaRPr lang="fr-FR" sz="2000" dirty="0"/>
          </a:p>
        </p:txBody>
      </p:sp>
    </p:spTree>
    <p:extLst>
      <p:ext uri="{BB962C8B-B14F-4D97-AF65-F5344CB8AC3E}">
        <p14:creationId xmlns:p14="http://schemas.microsoft.com/office/powerpoint/2010/main" val="3111742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Facette">
  <a:themeElements>
    <a:clrScheme name="Personnalisé 7">
      <a:dk1>
        <a:srgbClr val="000000"/>
      </a:dk1>
      <a:lt1>
        <a:sysClr val="window" lastClr="FFFFFF"/>
      </a:lt1>
      <a:dk2>
        <a:srgbClr val="637052"/>
      </a:dk2>
      <a:lt2>
        <a:srgbClr val="CCDDEA"/>
      </a:lt2>
      <a:accent1>
        <a:srgbClr val="EC8A1A"/>
      </a:accent1>
      <a:accent2>
        <a:srgbClr val="2C5573"/>
      </a:accent2>
      <a:accent3>
        <a:srgbClr val="865640"/>
      </a:accent3>
      <a:accent4>
        <a:srgbClr val="F7D2A6"/>
      </a:accent4>
      <a:accent5>
        <a:srgbClr val="F3B46C"/>
      </a:accent5>
      <a:accent6>
        <a:srgbClr val="F7D2A6"/>
      </a:accent6>
      <a:hlink>
        <a:srgbClr val="2998E3"/>
      </a:hlink>
      <a:folHlink>
        <a:srgbClr val="FAE1C4"/>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237</TotalTime>
  <Words>368</Words>
  <Application>Microsoft Office PowerPoint</Application>
  <PresentationFormat>Grand écran</PresentationFormat>
  <Paragraphs>55</Paragraphs>
  <Slides>8</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8</vt:i4>
      </vt:variant>
    </vt:vector>
  </HeadingPairs>
  <TitlesOfParts>
    <vt:vector size="14" baseType="lpstr">
      <vt:lpstr>Arial</vt:lpstr>
      <vt:lpstr>Calibri</vt:lpstr>
      <vt:lpstr>Trebuchet MS</vt:lpstr>
      <vt:lpstr>Wingdings</vt:lpstr>
      <vt:lpstr>Wingdings 3</vt:lpstr>
      <vt:lpstr>Facette</vt:lpstr>
      <vt:lpstr>LOI PINEL 2019</vt:lpstr>
      <vt:lpstr>SOMMAIRE</vt:lpstr>
      <vt:lpstr>OBJECTIFS DE LA LOI PINEL</vt:lpstr>
      <vt:lpstr>CONTRIBUABLES CONCERNES</vt:lpstr>
      <vt:lpstr>CONDITIONS D’ELIGIBILITE</vt:lpstr>
      <vt:lpstr>PLAFONNEMENT DES NICHES FISCALES</vt:lpstr>
      <vt:lpstr>OBLIGATIONS A RESPECTER</vt:lpstr>
      <vt:lpstr>EXEMPLE CAS CONCRET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Clara Fleury</dc:creator>
  <cp:lastModifiedBy>Clara Fleury</cp:lastModifiedBy>
  <cp:revision>55</cp:revision>
  <dcterms:created xsi:type="dcterms:W3CDTF">2019-04-23T08:02:28Z</dcterms:created>
  <dcterms:modified xsi:type="dcterms:W3CDTF">2019-05-07T08:30:08Z</dcterms:modified>
</cp:coreProperties>
</file>