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61" r:id="rId3"/>
    <p:sldId id="264" r:id="rId4"/>
    <p:sldId id="265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pic>
        <p:nvPicPr>
          <p:cNvPr id="18" name="Picture 2" descr="Ambition Patrimoine_logo_HD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0" y="5214684"/>
            <a:ext cx="1873068" cy="15418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5627" y="980683"/>
            <a:ext cx="7766936" cy="1646302"/>
          </a:xfrm>
        </p:spPr>
        <p:txBody>
          <a:bodyPr/>
          <a:lstStyle/>
          <a:p>
            <a:pPr algn="ctr"/>
            <a:r>
              <a:rPr lang="fr-FR" sz="6600" b="1" dirty="0" smtClean="0">
                <a:latin typeface="+mn-lt"/>
              </a:rPr>
              <a:t>LOI PINEL D’OUTRE-MER</a:t>
            </a:r>
            <a:endParaRPr lang="fr-FR" sz="6600" b="1" dirty="0"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57" y="2979682"/>
            <a:ext cx="6062676" cy="3199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390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98061" y="0"/>
            <a:ext cx="7766936" cy="928813"/>
          </a:xfrm>
        </p:spPr>
        <p:txBody>
          <a:bodyPr/>
          <a:lstStyle/>
          <a:p>
            <a:pPr algn="ctr"/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18902" y="1619794"/>
            <a:ext cx="9339943" cy="2966236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CONTRIBUABLES CONCERNES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LOGEMENTS CONCERNES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MONTANT DES LOYERS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DEFISCALISATION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EXEMPLE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45" l="2308" r="978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84" y="1815737"/>
            <a:ext cx="2803245" cy="406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928813"/>
          </a:xfrm>
        </p:spPr>
        <p:txBody>
          <a:bodyPr/>
          <a:lstStyle/>
          <a:p>
            <a:pPr algn="ctr"/>
            <a:r>
              <a:rPr lang="fr-FR" sz="4400" dirty="0" smtClean="0"/>
              <a:t>CONTRIBUABLES CONCERNES</a:t>
            </a:r>
            <a:endParaRPr lang="fr-FR" sz="4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664132" y="1402368"/>
            <a:ext cx="3385386" cy="17373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Fiscalité supérieure à 8 000€ / an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36023" y="3304903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Logement situé en Guadeloupe, Guyane, Martinique, Réunion, Mayotte, Saint-Barthélemy, Saint-Martin, Saint-Pierre et Miquelon, Nouvelle Calédonie, Polynésie française, îles Wallis et Futuna</a:t>
            </a:r>
            <a:endParaRPr lang="fr-FR" sz="2000" dirty="0"/>
          </a:p>
        </p:txBody>
      </p:sp>
      <p:sp>
        <p:nvSpPr>
          <p:cNvPr id="7" name="Ellipse 6"/>
          <p:cNvSpPr/>
          <p:nvPr/>
        </p:nvSpPr>
        <p:spPr>
          <a:xfrm>
            <a:off x="3664131" y="4485741"/>
            <a:ext cx="3030583" cy="19463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Location sur une période de 6 ans minimum, jusqu’à 12 ans maximum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0933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902687"/>
          </a:xfrm>
        </p:spPr>
        <p:txBody>
          <a:bodyPr/>
          <a:lstStyle/>
          <a:p>
            <a:pPr algn="ctr"/>
            <a:r>
              <a:rPr lang="fr-FR" sz="4400" dirty="0" smtClean="0"/>
              <a:t>LOGEMENTS CONCERNES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901337" y="1345474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 logement en loi Pinel Outre-mer doit être construit en respectant les normes de construction dîtes « BBC </a:t>
            </a:r>
            <a:r>
              <a:rPr lang="fr-FR" sz="2400" dirty="0" smtClean="0"/>
              <a:t>»</a:t>
            </a:r>
          </a:p>
          <a:p>
            <a:endParaRPr lang="fr-FR" sz="2400" dirty="0" smtClean="0"/>
          </a:p>
          <a:p>
            <a:r>
              <a:rPr lang="fr-FR" sz="2400" dirty="0" smtClean="0"/>
              <a:t>La loi Pinel </a:t>
            </a:r>
            <a:r>
              <a:rPr lang="fr-FR" sz="2400" dirty="0" smtClean="0"/>
              <a:t>d’Outre-Mer </a:t>
            </a:r>
            <a:r>
              <a:rPr lang="fr-FR" sz="2400" dirty="0" smtClean="0"/>
              <a:t>est réalisable dès lors que le logement est neuf</a:t>
            </a:r>
            <a:endParaRPr lang="fr-FR" sz="2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06" y="2113210"/>
            <a:ext cx="2532521" cy="17944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2" y="3907682"/>
            <a:ext cx="5697945" cy="2592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006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889625"/>
          </a:xfrm>
        </p:spPr>
        <p:txBody>
          <a:bodyPr/>
          <a:lstStyle/>
          <a:p>
            <a:pPr algn="ctr"/>
            <a:r>
              <a:rPr lang="fr-FR" sz="4400" dirty="0" smtClean="0"/>
              <a:t>MONTANT DES LOYERS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1507067" y="1463040"/>
            <a:ext cx="6827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Les plafonds sont ajustés en fonction de la surface du logement.</a:t>
            </a:r>
          </a:p>
          <a:p>
            <a:endParaRPr lang="fr-FR" sz="2400" dirty="0"/>
          </a:p>
          <a:p>
            <a:r>
              <a:rPr lang="fr-FR" sz="2400" dirty="0" smtClean="0"/>
              <a:t>Le coefficient multiplicateur s’obtient de la manière suivante : 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3087310" y="3542908"/>
            <a:ext cx="3666550" cy="5878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0,7 + (19 / surface du logement)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507067" y="4414838"/>
            <a:ext cx="4206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Le coefficient ne doit </a:t>
            </a:r>
            <a:r>
              <a:rPr lang="fr-FR" dirty="0" smtClean="0"/>
              <a:t>pas dépasser </a:t>
            </a:r>
            <a:r>
              <a:rPr lang="fr-FR" dirty="0"/>
              <a:t>1,2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668" y="4293993"/>
            <a:ext cx="3710453" cy="23948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00702" y="4230172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762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798185"/>
          </a:xfrm>
        </p:spPr>
        <p:txBody>
          <a:bodyPr/>
          <a:lstStyle/>
          <a:p>
            <a:pPr algn="ctr"/>
            <a:r>
              <a:rPr lang="fr-FR" sz="4400" dirty="0" smtClean="0"/>
              <a:t>DEFISCALISATION</a:t>
            </a:r>
            <a:endParaRPr lang="fr-FR" sz="4400" dirty="0"/>
          </a:p>
        </p:txBody>
      </p:sp>
      <p:sp>
        <p:nvSpPr>
          <p:cNvPr id="4" name="ZoneTexte 3"/>
          <p:cNvSpPr txBox="1"/>
          <p:nvPr/>
        </p:nvSpPr>
        <p:spPr>
          <a:xfrm>
            <a:off x="822960" y="1136469"/>
            <a:ext cx="8843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La défiscalisation varie en fonction du montant de l’investissement et de la durée</a:t>
            </a:r>
          </a:p>
          <a:p>
            <a:r>
              <a:rPr lang="fr-FR" sz="2400" dirty="0" smtClean="0"/>
              <a:t>Plus la durée de location est longue, plus la réduction d’impôt est importante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3004457" y="3161212"/>
            <a:ext cx="1763486" cy="8882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6 ANS</a:t>
            </a:r>
            <a:endParaRPr lang="fr-FR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004457" y="4345577"/>
            <a:ext cx="1763486" cy="8882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9</a:t>
            </a:r>
            <a:r>
              <a:rPr lang="fr-FR" sz="2400" b="1" dirty="0" smtClean="0"/>
              <a:t> ANS</a:t>
            </a:r>
            <a:endParaRPr lang="fr-FR" sz="2400" b="1" dirty="0"/>
          </a:p>
        </p:txBody>
      </p:sp>
      <p:sp>
        <p:nvSpPr>
          <p:cNvPr id="9" name="Flèche droite 8"/>
          <p:cNvSpPr/>
          <p:nvPr/>
        </p:nvSpPr>
        <p:spPr>
          <a:xfrm>
            <a:off x="4783112" y="3272246"/>
            <a:ext cx="1214846" cy="66620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004457" y="5529942"/>
            <a:ext cx="1763486" cy="88827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12 ANS</a:t>
            </a:r>
            <a:endParaRPr lang="fr-FR" sz="2400" b="1" dirty="0"/>
          </a:p>
        </p:txBody>
      </p:sp>
      <p:sp>
        <p:nvSpPr>
          <p:cNvPr id="10" name="Flèche droite 9"/>
          <p:cNvSpPr/>
          <p:nvPr/>
        </p:nvSpPr>
        <p:spPr>
          <a:xfrm>
            <a:off x="4783112" y="4456611"/>
            <a:ext cx="1214846" cy="66620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4783112" y="5640976"/>
            <a:ext cx="1214846" cy="66620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296297" y="3370586"/>
            <a:ext cx="2181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23%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296297" y="4505781"/>
            <a:ext cx="222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29%</a:t>
            </a:r>
            <a:endParaRPr lang="fr-FR" sz="2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6296297" y="5693458"/>
            <a:ext cx="197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32%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02144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0"/>
            <a:ext cx="7766936" cy="785122"/>
          </a:xfrm>
        </p:spPr>
        <p:txBody>
          <a:bodyPr/>
          <a:lstStyle/>
          <a:p>
            <a:pPr algn="ctr"/>
            <a:r>
              <a:rPr lang="fr-FR" sz="4400" dirty="0" smtClean="0"/>
              <a:t>EXEMPLE</a:t>
            </a:r>
            <a:endParaRPr lang="fr-FR" sz="4400" dirty="0"/>
          </a:p>
        </p:txBody>
      </p:sp>
      <p:sp>
        <p:nvSpPr>
          <p:cNvPr id="5" name="Triangle isocèle 4"/>
          <p:cNvSpPr/>
          <p:nvPr/>
        </p:nvSpPr>
        <p:spPr>
          <a:xfrm>
            <a:off x="2717072" y="3209327"/>
            <a:ext cx="5094515" cy="3553097"/>
          </a:xfrm>
          <a:prstGeom prst="triangl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193176" y="6348615"/>
            <a:ext cx="361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Couple soit 2 parts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77639" y="5786323"/>
            <a:ext cx="361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Revenu fiscal 100 000€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108268" y="5053814"/>
            <a:ext cx="241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Impôt sur le revenu 18 500€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41815" y="3937524"/>
            <a:ext cx="1783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Achat T2 Réunion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200 000€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14499" y="906237"/>
            <a:ext cx="7204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1</a:t>
            </a:r>
            <a:r>
              <a:rPr lang="fr-FR" sz="2400" baseline="30000" dirty="0" smtClean="0"/>
              <a:t>ère</a:t>
            </a:r>
            <a:r>
              <a:rPr lang="fr-FR" sz="2400" dirty="0" smtClean="0"/>
              <a:t> </a:t>
            </a:r>
            <a:r>
              <a:rPr lang="fr-FR" sz="2400" dirty="0" smtClean="0"/>
              <a:t>à la 9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année : 6 444 € </a:t>
            </a:r>
            <a:r>
              <a:rPr lang="fr-FR" sz="2400" dirty="0" smtClean="0"/>
              <a:t>de réduction par an</a:t>
            </a:r>
          </a:p>
          <a:p>
            <a:r>
              <a:rPr lang="fr-FR" sz="2400" dirty="0" smtClean="0"/>
              <a:t>10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à la 12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année : 2 000€ de réduction par an</a:t>
            </a:r>
            <a:endParaRPr lang="fr-FR" sz="2400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3631472" y="1896367"/>
            <a:ext cx="3265714" cy="12801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Soit sur 12 ans un bien financé par les impôts à hauteur de 64 000€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272254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Personnalisé 7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C8A1A"/>
      </a:accent1>
      <a:accent2>
        <a:srgbClr val="2C5573"/>
      </a:accent2>
      <a:accent3>
        <a:srgbClr val="865640"/>
      </a:accent3>
      <a:accent4>
        <a:srgbClr val="F7D2A6"/>
      </a:accent4>
      <a:accent5>
        <a:srgbClr val="F3B46C"/>
      </a:accent5>
      <a:accent6>
        <a:srgbClr val="F7D2A6"/>
      </a:accent6>
      <a:hlink>
        <a:srgbClr val="2998E3"/>
      </a:hlink>
      <a:folHlink>
        <a:srgbClr val="FAE1C4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</TotalTime>
  <Words>232</Words>
  <Application>Microsoft Office PowerPoint</Application>
  <PresentationFormat>Grand écran</PresentationFormat>
  <Paragraphs>42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Facette</vt:lpstr>
      <vt:lpstr>LOI PINEL D’OUTRE-MER</vt:lpstr>
      <vt:lpstr>SOMMAIRE</vt:lpstr>
      <vt:lpstr>CONTRIBUABLES CONCERNES</vt:lpstr>
      <vt:lpstr>LOGEMENTS CONCERNES</vt:lpstr>
      <vt:lpstr>MONTANT DES LOYERS</vt:lpstr>
      <vt:lpstr>DEFISCALISATION</vt:lpstr>
      <vt:lpstr>EXEMPLE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Clara Fleury</dc:creator>
  <cp:lastModifiedBy>Clara Fleury</cp:lastModifiedBy>
  <cp:revision>40</cp:revision>
  <dcterms:created xsi:type="dcterms:W3CDTF">2019-04-23T08:02:28Z</dcterms:created>
  <dcterms:modified xsi:type="dcterms:W3CDTF">2019-05-07T08:37:22Z</dcterms:modified>
</cp:coreProperties>
</file>