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67" r:id="rId3"/>
    <p:sldId id="268" r:id="rId4"/>
    <p:sldId id="269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pic>
        <p:nvPicPr>
          <p:cNvPr id="18" name="Picture 2" descr="Ambition Patrimoine_logo_HD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60" y="5214684"/>
            <a:ext cx="1873068" cy="15418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86186" y="0"/>
            <a:ext cx="7766936" cy="1646302"/>
          </a:xfrm>
        </p:spPr>
        <p:txBody>
          <a:bodyPr/>
          <a:lstStyle/>
          <a:p>
            <a:pPr algn="ctr"/>
            <a:r>
              <a:rPr lang="fr-FR" sz="6600" b="1" dirty="0" smtClean="0">
                <a:latin typeface="+mn-lt"/>
              </a:rPr>
              <a:t>LOI MALRAUX</a:t>
            </a:r>
            <a:endParaRPr lang="fr-FR" sz="6600" b="1" dirty="0">
              <a:latin typeface="+mn-lt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966" y="2364759"/>
            <a:ext cx="7098156" cy="3417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90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37250" y="0"/>
            <a:ext cx="7766936" cy="928813"/>
          </a:xfrm>
        </p:spPr>
        <p:txBody>
          <a:bodyPr/>
          <a:lstStyle/>
          <a:p>
            <a:pPr algn="ctr"/>
            <a:r>
              <a:rPr lang="fr-FR" sz="4400" dirty="0" smtClean="0"/>
              <a:t>SOMMAIRE</a:t>
            </a:r>
            <a:endParaRPr lang="fr-FR" sz="4400" dirty="0"/>
          </a:p>
        </p:txBody>
      </p:sp>
      <p:sp>
        <p:nvSpPr>
          <p:cNvPr id="4" name="ZoneTexte 3"/>
          <p:cNvSpPr txBox="1"/>
          <p:nvPr/>
        </p:nvSpPr>
        <p:spPr>
          <a:xfrm>
            <a:off x="1337250" y="1985554"/>
            <a:ext cx="82818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OBJECTIFS DE LA LOI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CONTRIBUABLES CONCERNES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DISPOSITIF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CONDITIONS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EXEMPLES</a:t>
            </a:r>
            <a:endParaRPr lang="fr-FR" sz="24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045" l="2308" r="9784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941" y="1319347"/>
            <a:ext cx="2803245" cy="406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87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7067" y="0"/>
            <a:ext cx="7766936" cy="1059442"/>
          </a:xfrm>
        </p:spPr>
        <p:txBody>
          <a:bodyPr/>
          <a:lstStyle/>
          <a:p>
            <a:pPr algn="ctr"/>
            <a:r>
              <a:rPr lang="fr-FR" sz="4400" dirty="0" smtClean="0"/>
              <a:t>OBJECTIFS DE LA LOI </a:t>
            </a:r>
            <a:endParaRPr lang="fr-FR" sz="4400" dirty="0"/>
          </a:p>
        </p:txBody>
      </p:sp>
      <p:sp>
        <p:nvSpPr>
          <p:cNvPr id="4" name="ZoneTexte 3"/>
          <p:cNvSpPr txBox="1"/>
          <p:nvPr/>
        </p:nvSpPr>
        <p:spPr>
          <a:xfrm>
            <a:off x="1280160" y="1698171"/>
            <a:ext cx="7315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Cette loi vise deux objectifs :</a:t>
            </a:r>
          </a:p>
          <a:p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2913017" y="2704011"/>
            <a:ext cx="4963886" cy="227293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Préservation </a:t>
            </a:r>
            <a:r>
              <a:rPr lang="fr-FR" sz="2800" dirty="0" smtClean="0"/>
              <a:t>et mise en valeur du </a:t>
            </a:r>
            <a:r>
              <a:rPr lang="fr-FR" sz="2800" dirty="0" smtClean="0"/>
              <a:t>patrimoine français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9218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2038" y="750211"/>
            <a:ext cx="9478796" cy="1007190"/>
          </a:xfrm>
        </p:spPr>
        <p:txBody>
          <a:bodyPr/>
          <a:lstStyle/>
          <a:p>
            <a:pPr algn="ctr"/>
            <a:r>
              <a:rPr lang="fr-FR" dirty="0" smtClean="0"/>
              <a:t>CONTRIBUABLES </a:t>
            </a:r>
            <a:br>
              <a:rPr lang="fr-FR" dirty="0" smtClean="0"/>
            </a:br>
            <a:r>
              <a:rPr lang="fr-FR" dirty="0" smtClean="0"/>
              <a:t>CONCERNES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138887" y="2103120"/>
            <a:ext cx="812509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Tout contribuable domicilié en France </a:t>
            </a:r>
            <a:r>
              <a:rPr lang="fr-FR" sz="2400" dirty="0" smtClean="0"/>
              <a:t>avec une fiscalité élevée (supérieure à 8 000€)</a:t>
            </a:r>
          </a:p>
          <a:p>
            <a:endParaRPr lang="fr-FR" sz="2400" dirty="0" smtClean="0"/>
          </a:p>
          <a:p>
            <a:r>
              <a:rPr lang="fr-FR" sz="2400" dirty="0"/>
              <a:t>P</a:t>
            </a:r>
            <a:r>
              <a:rPr lang="fr-FR" sz="2400" dirty="0" smtClean="0"/>
              <a:t>lusieurs </a:t>
            </a:r>
            <a:r>
              <a:rPr lang="fr-FR" sz="2400" dirty="0" smtClean="0"/>
              <a:t>conditions </a:t>
            </a:r>
            <a:r>
              <a:rPr lang="fr-FR" sz="2400" dirty="0" smtClean="0"/>
              <a:t>à respecter :</a:t>
            </a:r>
            <a:endParaRPr lang="fr-FR" sz="2400" dirty="0" smtClean="0"/>
          </a:p>
          <a:p>
            <a:endParaRPr lang="fr-FR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Bien situé dans un périmètre sauvegardé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Travaux de restauration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Obligation de location pendant 9 ans</a:t>
            </a:r>
            <a:endParaRPr lang="fr-FR" sz="24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274" b="98512" l="3989" r="98006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880" y="3741833"/>
            <a:ext cx="2892954" cy="138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39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2565" y="0"/>
            <a:ext cx="7766936" cy="863499"/>
          </a:xfrm>
        </p:spPr>
        <p:txBody>
          <a:bodyPr/>
          <a:lstStyle/>
          <a:p>
            <a:pPr algn="ctr"/>
            <a:r>
              <a:rPr lang="fr-FR" sz="4400" dirty="0" smtClean="0"/>
              <a:t>DISPOSITIF</a:t>
            </a: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083525" y="5360807"/>
            <a:ext cx="6955972" cy="1945018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Le </a:t>
            </a:r>
            <a:r>
              <a:rPr lang="fr-FR" dirty="0">
                <a:solidFill>
                  <a:schemeClr val="tx1"/>
                </a:solidFill>
              </a:rPr>
              <a:t>montant des travaux pour le calcul de la réduction d'impôt en loi Malraux </a:t>
            </a:r>
            <a:r>
              <a:rPr lang="fr-FR" dirty="0" smtClean="0">
                <a:solidFill>
                  <a:schemeClr val="tx1"/>
                </a:solidFill>
              </a:rPr>
              <a:t>2019 </a:t>
            </a:r>
            <a:r>
              <a:rPr lang="fr-FR" dirty="0">
                <a:solidFill>
                  <a:schemeClr val="tx1"/>
                </a:solidFill>
              </a:rPr>
              <a:t>est plafonné à 100 000€ par an/travaux (soit une réduction d'impôt maximum de 30 000 € / an).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79268" y="1058091"/>
            <a:ext cx="8921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Loi Malraux permet d’accéder à des réductions d’impôt calculées sur le montant des travaux de restauration engagés par le contribuable.</a:t>
            </a:r>
            <a:endParaRPr lang="fr-FR" sz="2400" dirty="0"/>
          </a:p>
        </p:txBody>
      </p:sp>
      <p:sp>
        <p:nvSpPr>
          <p:cNvPr id="5" name="Flèche droite 4"/>
          <p:cNvSpPr/>
          <p:nvPr/>
        </p:nvSpPr>
        <p:spPr>
          <a:xfrm>
            <a:off x="1097280" y="2196014"/>
            <a:ext cx="1972491" cy="164592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30% de réduction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069771" y="2788141"/>
            <a:ext cx="7110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Pour les immeubles situés en Secteur Sauvegardé</a:t>
            </a:r>
            <a:endParaRPr lang="fr-FR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Flèche droite 6"/>
          <p:cNvSpPr/>
          <p:nvPr/>
        </p:nvSpPr>
        <p:spPr>
          <a:xfrm>
            <a:off x="1097280" y="3841934"/>
            <a:ext cx="1972491" cy="164592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22% de réduction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069771" y="4077739"/>
            <a:ext cx="70931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Pour les immeubles situés dans une Zone de Protection du Patrimoine Architectural Urbain ou Paysager (ZPPAUP)</a:t>
            </a:r>
            <a:endParaRPr lang="fr-FR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60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7067" y="0"/>
            <a:ext cx="7766936" cy="876562"/>
          </a:xfrm>
        </p:spPr>
        <p:txBody>
          <a:bodyPr/>
          <a:lstStyle/>
          <a:p>
            <a:pPr algn="ctr"/>
            <a:r>
              <a:rPr lang="fr-FR" sz="4400" dirty="0" smtClean="0"/>
              <a:t>CONDITIONS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197358" y="1658984"/>
            <a:ext cx="838635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Les travaux de restauration doivent faire l’objet d’une Autorisation Spéciale délivrée par le Préfet (ASP) avant le début des travaux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Un engagement de restaurer l’ensemble de l’immeuble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Louer des logements nus à usage d’habitation principale pendant une durée minimale de 9 ans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L’engagement de location doit prendre effet dans les 12 mois qui suivent la date d’achèvement des travaux de l’immeuble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27136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11124" y="0"/>
            <a:ext cx="7766936" cy="902687"/>
          </a:xfrm>
        </p:spPr>
        <p:txBody>
          <a:bodyPr/>
          <a:lstStyle/>
          <a:p>
            <a:pPr algn="ctr"/>
            <a:r>
              <a:rPr lang="fr-FR" sz="4400" dirty="0" smtClean="0"/>
              <a:t>EXEMPLE</a:t>
            </a:r>
            <a:endParaRPr lang="fr-FR" sz="4400" dirty="0"/>
          </a:p>
        </p:txBody>
      </p:sp>
      <p:sp>
        <p:nvSpPr>
          <p:cNvPr id="4" name="Pentagone 3"/>
          <p:cNvSpPr/>
          <p:nvPr/>
        </p:nvSpPr>
        <p:spPr>
          <a:xfrm rot="5400000">
            <a:off x="3572691" y="1264748"/>
            <a:ext cx="2795451" cy="3317965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487782" y="1743406"/>
            <a:ext cx="28738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chemeClr val="bg1"/>
                </a:solidFill>
              </a:rPr>
              <a:t>Investissement Malraux </a:t>
            </a:r>
          </a:p>
          <a:p>
            <a:pPr algn="ctr"/>
            <a:r>
              <a:rPr lang="fr-FR" sz="2000" dirty="0" smtClean="0">
                <a:solidFill>
                  <a:schemeClr val="bg1"/>
                </a:solidFill>
              </a:rPr>
              <a:t>200 000€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716381" y="2479062"/>
            <a:ext cx="24166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Foncier 100 000€</a:t>
            </a:r>
          </a:p>
          <a:p>
            <a:pPr algn="ctr"/>
            <a:endParaRPr lang="fr-FR" dirty="0">
              <a:solidFill>
                <a:schemeClr val="bg1"/>
              </a:solidFill>
            </a:endParaRPr>
          </a:p>
          <a:p>
            <a:pPr algn="ctr"/>
            <a:r>
              <a:rPr lang="fr-FR" dirty="0" smtClean="0">
                <a:solidFill>
                  <a:schemeClr val="bg1"/>
                </a:solidFill>
              </a:rPr>
              <a:t>Travaux 100 000€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233746" y="4538857"/>
            <a:ext cx="578684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fr-FR" sz="2000" b="1" dirty="0"/>
              <a:t>Travaux réalisés sur 1 année</a:t>
            </a:r>
            <a:br>
              <a:rPr lang="fr-FR" sz="2000" b="1" dirty="0"/>
            </a:br>
            <a:r>
              <a:rPr lang="fr-FR" sz="2000" b="1" dirty="0"/>
              <a:t>La réduction Malraux est de 30 000 € sur 1 </a:t>
            </a:r>
            <a:r>
              <a:rPr lang="fr-FR" sz="2000" b="1" dirty="0" smtClean="0"/>
              <a:t>an</a:t>
            </a:r>
          </a:p>
          <a:p>
            <a:pPr algn="ctr" fontAlgn="base"/>
            <a:endParaRPr lang="fr-FR" sz="2000" b="1" dirty="0"/>
          </a:p>
          <a:p>
            <a:pPr algn="ctr" fontAlgn="base"/>
            <a:r>
              <a:rPr lang="fr-FR" sz="2000" b="1" dirty="0"/>
              <a:t>Travaux réalisés sur 2 années</a:t>
            </a:r>
            <a:br>
              <a:rPr lang="fr-FR" sz="2000" b="1" dirty="0"/>
            </a:br>
            <a:r>
              <a:rPr lang="fr-FR" sz="2000" b="1" dirty="0"/>
              <a:t>La réduction Malraux est de 15 000 €/an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935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te">
  <a:themeElements>
    <a:clrScheme name="Personnalisé 7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C8A1A"/>
      </a:accent1>
      <a:accent2>
        <a:srgbClr val="2C5573"/>
      </a:accent2>
      <a:accent3>
        <a:srgbClr val="865640"/>
      </a:accent3>
      <a:accent4>
        <a:srgbClr val="F7D2A6"/>
      </a:accent4>
      <a:accent5>
        <a:srgbClr val="F3B46C"/>
      </a:accent5>
      <a:accent6>
        <a:srgbClr val="F7D2A6"/>
      </a:accent6>
      <a:hlink>
        <a:srgbClr val="2998E3"/>
      </a:hlink>
      <a:folHlink>
        <a:srgbClr val="FAE1C4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135</TotalTime>
  <Words>241</Words>
  <Application>Microsoft Office PowerPoint</Application>
  <PresentationFormat>Grand écran</PresentationFormat>
  <Paragraphs>40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Facette</vt:lpstr>
      <vt:lpstr>LOI MALRAUX</vt:lpstr>
      <vt:lpstr>SOMMAIRE</vt:lpstr>
      <vt:lpstr>OBJECTIFS DE LA LOI </vt:lpstr>
      <vt:lpstr>CONTRIBUABLES  CONCERNES</vt:lpstr>
      <vt:lpstr>DISPOSITIF</vt:lpstr>
      <vt:lpstr>CONDITIONS </vt:lpstr>
      <vt:lpstr>EXEMPLE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Clara Fleury</dc:creator>
  <cp:lastModifiedBy>Clara Fleury</cp:lastModifiedBy>
  <cp:revision>37</cp:revision>
  <dcterms:created xsi:type="dcterms:W3CDTF">2019-04-23T08:02:28Z</dcterms:created>
  <dcterms:modified xsi:type="dcterms:W3CDTF">2019-05-07T08:25:03Z</dcterms:modified>
</cp:coreProperties>
</file>