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68" r:id="rId2"/>
    <p:sldId id="261" r:id="rId3"/>
    <p:sldId id="264" r:id="rId4"/>
    <p:sldId id="265" r:id="rId5"/>
    <p:sldId id="266" r:id="rId6"/>
    <p:sldId id="267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DC40-806D-4F27-B33D-2CC2A17641C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22727-E9B8-4A37-A2A2-D90B733E7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26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8" name="Picture 2" descr="Ambition Patrimoine_logo_HD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0" y="5214684"/>
            <a:ext cx="1873068" cy="1541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588797"/>
            <a:ext cx="7766936" cy="1646302"/>
          </a:xfrm>
        </p:spPr>
        <p:txBody>
          <a:bodyPr/>
          <a:lstStyle/>
          <a:p>
            <a:pPr algn="ctr"/>
            <a:r>
              <a:rPr lang="fr-FR" sz="6600" b="1" dirty="0" smtClean="0"/>
              <a:t>LES MONUMENTS HISTORIQUES </a:t>
            </a:r>
            <a:endParaRPr lang="fr-FR" sz="6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610054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DEFISCALISATION 2019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10" y="2235099"/>
            <a:ext cx="6440649" cy="3510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0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8061" y="0"/>
            <a:ext cx="7766936" cy="928813"/>
          </a:xfrm>
        </p:spPr>
        <p:txBody>
          <a:bodyPr/>
          <a:lstStyle/>
          <a:p>
            <a:pPr algn="ctr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8902" y="1619794"/>
            <a:ext cx="9339943" cy="296623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CONTRIBUABLES CONCERNES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FONCTIONNEMENT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AVANTAGES FISCAUX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CONDITIONS A RESPECTER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EXEMPLE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45" l="2308" r="97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84" y="1815737"/>
            <a:ext cx="2803245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889625"/>
          </a:xfrm>
        </p:spPr>
        <p:txBody>
          <a:bodyPr/>
          <a:lstStyle/>
          <a:p>
            <a:pPr algn="ctr"/>
            <a:r>
              <a:rPr lang="fr-FR" sz="4400" dirty="0" smtClean="0"/>
              <a:t>CONTRIBUABLES CONCERNES</a:t>
            </a:r>
            <a:endParaRPr lang="fr-FR" sz="4400" dirty="0"/>
          </a:p>
        </p:txBody>
      </p:sp>
      <p:sp>
        <p:nvSpPr>
          <p:cNvPr id="4" name="Rectangle avec coin arrondi 3"/>
          <p:cNvSpPr/>
          <p:nvPr/>
        </p:nvSpPr>
        <p:spPr>
          <a:xfrm>
            <a:off x="3231364" y="1306286"/>
            <a:ext cx="3691950" cy="1789611"/>
          </a:xfrm>
          <a:prstGeom prst="round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Contribuables très taxés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67723" y="3657601"/>
            <a:ext cx="5527282" cy="1201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 dispositif est intéressant à partir de 20 000€ d’impôts sur le revenu et/ou 10 000€ de revenus fonciers nets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54" y="4997667"/>
            <a:ext cx="3474720" cy="17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811247"/>
          </a:xfrm>
        </p:spPr>
        <p:txBody>
          <a:bodyPr/>
          <a:lstStyle/>
          <a:p>
            <a:pPr algn="ctr"/>
            <a:r>
              <a:rPr lang="fr-FR" sz="4400" dirty="0" smtClean="0"/>
              <a:t>FONCTIONNEMENT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875211" y="1345474"/>
            <a:ext cx="8242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restauration immobilière permet une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défiscalisation</a:t>
            </a:r>
            <a:r>
              <a:rPr lang="fr-FR" sz="2400" dirty="0" smtClean="0"/>
              <a:t>. En effet, choisir d’effectuer des travaux sous le régime des monuments historiques permet aux contribuables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d’imputer leurs dépenses sur leurs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revenus imposables et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fonciers.</a:t>
            </a:r>
            <a:endParaRPr lang="fr-F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Flèche droite rayée 4"/>
          <p:cNvSpPr/>
          <p:nvPr/>
        </p:nvSpPr>
        <p:spPr>
          <a:xfrm>
            <a:off x="1123406" y="3265714"/>
            <a:ext cx="2926080" cy="2090057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Dépenses déductibles du revenu imposable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650377" y="3357154"/>
            <a:ext cx="2168434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Travaux de rénovation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650377" y="4356462"/>
            <a:ext cx="2168434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Charges locatives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105569" y="3905793"/>
            <a:ext cx="2168434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Intérêts d’emprunt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29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772059"/>
          </a:xfrm>
        </p:spPr>
        <p:txBody>
          <a:bodyPr/>
          <a:lstStyle/>
          <a:p>
            <a:pPr algn="ctr"/>
            <a:r>
              <a:rPr lang="fr-FR" sz="4400" dirty="0" smtClean="0"/>
              <a:t>FONCTIONNEMENT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1507067" y="1371600"/>
            <a:ext cx="633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 contrepartie, l’investisseur est tenu de : </a:t>
            </a:r>
          </a:p>
        </p:txBody>
      </p:sp>
      <p:sp>
        <p:nvSpPr>
          <p:cNvPr id="6" name="Ellipse 5"/>
          <p:cNvSpPr/>
          <p:nvPr/>
        </p:nvSpPr>
        <p:spPr>
          <a:xfrm>
            <a:off x="4470400" y="1941054"/>
            <a:ext cx="2372602" cy="17373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CONSERVER LA PROPRIETE PENDANT 15 ANS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08" y="4190441"/>
            <a:ext cx="5446586" cy="240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6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758996"/>
          </a:xfrm>
        </p:spPr>
        <p:txBody>
          <a:bodyPr/>
          <a:lstStyle/>
          <a:p>
            <a:pPr algn="ctr"/>
            <a:r>
              <a:rPr lang="fr-FR" sz="4400" dirty="0" smtClean="0"/>
              <a:t>AVANTAGES FISCAUX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1128243" y="1267097"/>
            <a:ext cx="7976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La déduction des travaux réalisés </a:t>
            </a:r>
            <a:r>
              <a:rPr lang="fr-FR" sz="2400" dirty="0" smtClean="0"/>
              <a:t>est </a:t>
            </a:r>
            <a:r>
              <a:rPr lang="fr-FR" sz="2400" dirty="0"/>
              <a:t>en réalité un déficit foncier </a:t>
            </a:r>
            <a:r>
              <a:rPr lang="fr-FR" sz="2400" dirty="0" smtClean="0"/>
              <a:t>déplafonné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Un gain fiscal sera </a:t>
            </a:r>
            <a:r>
              <a:rPr lang="fr-FR" sz="2400" dirty="0"/>
              <a:t>plus important puisque les prélèvements sociaux frappant les revenus fonciers seront alors annulés, entraînant un gain supplémentaire de 17,2</a:t>
            </a:r>
            <a:r>
              <a:rPr lang="fr-FR" sz="2400" dirty="0" smtClean="0"/>
              <a:t>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L</a:t>
            </a:r>
            <a:r>
              <a:rPr lang="fr-FR" sz="2400" dirty="0" smtClean="0"/>
              <a:t>es </a:t>
            </a:r>
            <a:r>
              <a:rPr lang="fr-FR" sz="2400" dirty="0"/>
              <a:t>intérêts d’emprunts </a:t>
            </a:r>
            <a:r>
              <a:rPr lang="fr-FR" sz="2400" dirty="0" smtClean="0"/>
              <a:t>sont </a:t>
            </a:r>
            <a:r>
              <a:rPr lang="fr-FR" sz="2400" dirty="0"/>
              <a:t>déductibles du revenu global via le mécanisme de déficit </a:t>
            </a:r>
            <a:r>
              <a:rPr lang="fr-FR" sz="2400" dirty="0" smtClean="0"/>
              <a:t>foncier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E</a:t>
            </a:r>
            <a:r>
              <a:rPr lang="fr-FR" sz="2400" dirty="0" smtClean="0"/>
              <a:t>xonération </a:t>
            </a:r>
            <a:r>
              <a:rPr lang="fr-FR" sz="2400" dirty="0"/>
              <a:t>de droits de donation et de succession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30" y="4775780"/>
            <a:ext cx="2712791" cy="19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62149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OBLIGATIONS A RESPECTER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77334" y="1293223"/>
            <a:ext cx="95097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Ce régime fiscal particulier s’applique :</a:t>
            </a:r>
          </a:p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Aux immeubles classés ou inscrits au titre des monuments historiques</a:t>
            </a:r>
          </a:p>
          <a:p>
            <a:endParaRPr lang="fr-FR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2000" dirty="0"/>
              <a:t>Inscrit à l’Inventaire Supplémentaire des Monuments Historiques (ISHM).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2000" dirty="0"/>
              <a:t>Les immeubles qui font partie du patrimoine national en raison du label délivré par la « Fondation du patrimoine ».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2000" dirty="0"/>
          </a:p>
          <a:p>
            <a:pPr algn="just">
              <a:buFont typeface="Wingdings" pitchFamily="2" charset="2"/>
              <a:buChar char="ü"/>
            </a:pPr>
            <a:r>
              <a:rPr lang="fr-FR" sz="2000" dirty="0"/>
              <a:t> Les travaux sont réalisés par les architectes des bâtiments de France.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6" y="4444802"/>
            <a:ext cx="3106056" cy="24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6438" y="0"/>
            <a:ext cx="7766936" cy="811248"/>
          </a:xfrm>
        </p:spPr>
        <p:txBody>
          <a:bodyPr/>
          <a:lstStyle/>
          <a:p>
            <a:pPr algn="ctr"/>
            <a:r>
              <a:rPr lang="fr-FR" sz="4400" dirty="0" smtClean="0"/>
              <a:t>EXEMPLE</a:t>
            </a:r>
            <a:endParaRPr lang="fr-FR" sz="4400" dirty="0"/>
          </a:p>
        </p:txBody>
      </p:sp>
      <p:sp>
        <p:nvSpPr>
          <p:cNvPr id="5" name="Triangle isocèle 4"/>
          <p:cNvSpPr/>
          <p:nvPr/>
        </p:nvSpPr>
        <p:spPr>
          <a:xfrm>
            <a:off x="3868708" y="3153305"/>
            <a:ext cx="5094515" cy="3553097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83109" y="6281446"/>
            <a:ext cx="368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Couple revenu annuel 150 000€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48423" y="5891448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IR 2017 34 000€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59906" y="5181439"/>
            <a:ext cx="231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Achat bien valeur 250 000€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52766" y="4685544"/>
            <a:ext cx="190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Foncier 50 000€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39172" y="3944619"/>
            <a:ext cx="11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Travaux 200 000€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7440" y="3026150"/>
            <a:ext cx="496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Travaux réalisés sur 2 ans.</a:t>
            </a:r>
          </a:p>
          <a:p>
            <a:r>
              <a:rPr lang="fr-FR" dirty="0" smtClean="0"/>
              <a:t>Les travaux viennent en déduction du revenu fiscal de référence </a:t>
            </a:r>
          </a:p>
          <a:p>
            <a:r>
              <a:rPr lang="fr-FR" dirty="0" smtClean="0"/>
              <a:t>(100 000€ en année 1 et 100 000€ en année 2)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783109" y="1468514"/>
            <a:ext cx="3265714" cy="1280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IR </a:t>
            </a:r>
            <a:r>
              <a:rPr lang="fr-FR" dirty="0" smtClean="0"/>
              <a:t>restant 2018 </a:t>
            </a:r>
            <a:r>
              <a:rPr lang="fr-FR" dirty="0" smtClean="0"/>
              <a:t>: 4 300€</a:t>
            </a:r>
          </a:p>
          <a:p>
            <a:pPr algn="ctr"/>
            <a:r>
              <a:rPr lang="fr-FR" dirty="0" smtClean="0"/>
              <a:t>IR </a:t>
            </a:r>
            <a:r>
              <a:rPr lang="fr-FR" dirty="0" smtClean="0"/>
              <a:t>restant 2019 </a:t>
            </a:r>
            <a:r>
              <a:rPr lang="fr-FR" dirty="0" smtClean="0"/>
              <a:t>: 4 300€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SOIT GAIN 59 400€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77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Personnalisé 7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C8A1A"/>
      </a:accent1>
      <a:accent2>
        <a:srgbClr val="2C5573"/>
      </a:accent2>
      <a:accent3>
        <a:srgbClr val="865640"/>
      </a:accent3>
      <a:accent4>
        <a:srgbClr val="F7D2A6"/>
      </a:accent4>
      <a:accent5>
        <a:srgbClr val="F3B46C"/>
      </a:accent5>
      <a:accent6>
        <a:srgbClr val="F7D2A6"/>
      </a:accent6>
      <a:hlink>
        <a:srgbClr val="2998E3"/>
      </a:hlink>
      <a:folHlink>
        <a:srgbClr val="FAE1C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285</Words>
  <Application>Microsoft Office PowerPoint</Application>
  <PresentationFormat>Grand écran</PresentationFormat>
  <Paragraphs>48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Wingdings 3</vt:lpstr>
      <vt:lpstr>Facette</vt:lpstr>
      <vt:lpstr>LES MONUMENTS HISTORIQUES </vt:lpstr>
      <vt:lpstr>SOMMAIRE</vt:lpstr>
      <vt:lpstr>CONTRIBUABLES CONCERNES</vt:lpstr>
      <vt:lpstr>FONCTIONNEMENT</vt:lpstr>
      <vt:lpstr>FONCTIONNEMENT</vt:lpstr>
      <vt:lpstr>AVANTAGES FISCAUX</vt:lpstr>
      <vt:lpstr>OBLIGATIONS A RESPECTER</vt:lpstr>
      <vt:lpstr>EXEMPLE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Clara Fleury</dc:creator>
  <cp:lastModifiedBy>Clara Fleury</cp:lastModifiedBy>
  <cp:revision>39</cp:revision>
  <dcterms:created xsi:type="dcterms:W3CDTF">2019-04-23T08:02:28Z</dcterms:created>
  <dcterms:modified xsi:type="dcterms:W3CDTF">2019-05-07T08:08:03Z</dcterms:modified>
</cp:coreProperties>
</file>