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61" r:id="rId3"/>
    <p:sldId id="256" r:id="rId4"/>
    <p:sldId id="258" r:id="rId5"/>
    <p:sldId id="259" r:id="rId6"/>
    <p:sldId id="257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pic>
        <p:nvPicPr>
          <p:cNvPr id="18" name="Picture 2" descr="Ambition Patrimoine_logo_HD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60" y="5214684"/>
            <a:ext cx="1873068" cy="15418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6600" b="1" dirty="0" smtClean="0">
                <a:latin typeface="+mn-lt"/>
              </a:rPr>
              <a:t>LE DEMEMBREMENT DE PROPRIETE</a:t>
            </a:r>
            <a:endParaRPr lang="fr-FR" sz="6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390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98061" y="0"/>
            <a:ext cx="7766936" cy="928813"/>
          </a:xfrm>
        </p:spPr>
        <p:txBody>
          <a:bodyPr/>
          <a:lstStyle/>
          <a:p>
            <a:pPr algn="ctr"/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18902" y="1619794"/>
            <a:ext cx="9339943" cy="2966236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OBJECTIFS DU DISPOSITIF DE DEMEMBREMENT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FONCTIONNEMENT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REVENTE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AVANTAGES POUR LES INVESTISSEURS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EXEMPLE</a:t>
            </a:r>
            <a:endParaRPr lang="fr-FR" sz="2400" dirty="0">
              <a:solidFill>
                <a:schemeClr val="tx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045" l="2308" r="9784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184" y="1815737"/>
            <a:ext cx="2803245" cy="406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60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105471"/>
            <a:ext cx="7766936" cy="1646302"/>
          </a:xfrm>
        </p:spPr>
        <p:txBody>
          <a:bodyPr/>
          <a:lstStyle/>
          <a:p>
            <a:pPr algn="ctr"/>
            <a:r>
              <a:rPr lang="fr-FR" sz="4400" dirty="0" smtClean="0"/>
              <a:t>OBJECTIFS DU DISPOSITIF DE DEMEMBREMENT</a:t>
            </a:r>
            <a:endParaRPr lang="fr-FR" sz="4400" dirty="0"/>
          </a:p>
        </p:txBody>
      </p:sp>
      <p:sp>
        <p:nvSpPr>
          <p:cNvPr id="6" name="Rectangle 5"/>
          <p:cNvSpPr/>
          <p:nvPr/>
        </p:nvSpPr>
        <p:spPr>
          <a:xfrm>
            <a:off x="1018903" y="2534194"/>
            <a:ext cx="70178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/>
              <a:t>Favoriser la construction de logements neufs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/>
              <a:t>Réhabilitation des centres villes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/>
              <a:t>Améliorer l’offre de logements locatifs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/>
              <a:t>Diversifier le parc de logement à loyers modérés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325" y="3892731"/>
            <a:ext cx="3082835" cy="308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4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63375" y="0"/>
            <a:ext cx="7766936" cy="966651"/>
          </a:xfrm>
        </p:spPr>
        <p:txBody>
          <a:bodyPr/>
          <a:lstStyle/>
          <a:p>
            <a:pPr algn="ctr"/>
            <a:r>
              <a:rPr lang="fr-FR" sz="4400" dirty="0" smtClean="0"/>
              <a:t>FONCTIONNEMENT</a:t>
            </a:r>
            <a:endParaRPr lang="fr-FR" sz="4400" dirty="0"/>
          </a:p>
        </p:txBody>
      </p:sp>
      <p:sp>
        <p:nvSpPr>
          <p:cNvPr id="4" name="ZoneTexte 3"/>
          <p:cNvSpPr txBox="1"/>
          <p:nvPr/>
        </p:nvSpPr>
        <p:spPr>
          <a:xfrm>
            <a:off x="1353357" y="1177442"/>
            <a:ext cx="7581637" cy="23391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</a:rPr>
              <a:t>Propriété du bien immobilier scindée en deux</a:t>
            </a:r>
          </a:p>
          <a:p>
            <a:endParaRPr lang="fr-FR" dirty="0"/>
          </a:p>
          <a:p>
            <a:r>
              <a:rPr lang="fr-FR" dirty="0" smtClean="0"/>
              <a:t>Investisseur achète la nue propriété (c’est-à-dire environ 60% du prix du bien) </a:t>
            </a:r>
          </a:p>
          <a:p>
            <a:endParaRPr lang="fr-FR" dirty="0"/>
          </a:p>
          <a:p>
            <a:r>
              <a:rPr lang="fr-FR" dirty="0" smtClean="0"/>
              <a:t>Bailleur social détient l’usufruit (c’est-à-dire le droit d’utiliser le bien)</a:t>
            </a:r>
          </a:p>
          <a:p>
            <a:endParaRPr lang="fr-FR" dirty="0"/>
          </a:p>
          <a:p>
            <a:endParaRPr lang="fr-FR" dirty="0"/>
          </a:p>
        </p:txBody>
      </p:sp>
      <p:cxnSp>
        <p:nvCxnSpPr>
          <p:cNvPr id="6" name="Connecteur en arc 5"/>
          <p:cNvCxnSpPr/>
          <p:nvPr/>
        </p:nvCxnSpPr>
        <p:spPr>
          <a:xfrm>
            <a:off x="982759" y="1703341"/>
            <a:ext cx="370598" cy="274320"/>
          </a:xfrm>
          <a:prstGeom prst="curvedConnector3">
            <a:avLst>
              <a:gd name="adj1" fmla="val -16971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en arc 7"/>
          <p:cNvCxnSpPr/>
          <p:nvPr/>
        </p:nvCxnSpPr>
        <p:spPr>
          <a:xfrm>
            <a:off x="982759" y="2472782"/>
            <a:ext cx="370598" cy="274320"/>
          </a:xfrm>
          <a:prstGeom prst="curvedConnector3">
            <a:avLst>
              <a:gd name="adj1" fmla="val -16971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Accolade fermante 8"/>
          <p:cNvSpPr/>
          <p:nvPr/>
        </p:nvSpPr>
        <p:spPr>
          <a:xfrm>
            <a:off x="8744643" y="1713444"/>
            <a:ext cx="522515" cy="1267098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9267158" y="1977661"/>
            <a:ext cx="948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15 ANS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1168058" y="3370059"/>
            <a:ext cx="88250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À la fin de la période de l’usufruit, l’investisseur récupère la pleine propriété de l’appartement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Il peut vendre le bien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Il peut louer ou habiter le bien</a:t>
            </a:r>
          </a:p>
          <a:p>
            <a:pPr lvl="1"/>
            <a:endParaRPr lang="fr-FR" dirty="0" smtClean="0"/>
          </a:p>
        </p:txBody>
      </p:sp>
      <p:sp>
        <p:nvSpPr>
          <p:cNvPr id="13" name="ZoneTexte 12"/>
          <p:cNvSpPr txBox="1"/>
          <p:nvPr/>
        </p:nvSpPr>
        <p:spPr>
          <a:xfrm>
            <a:off x="1168058" y="4755053"/>
            <a:ext cx="6654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Au terme de l’usufruit, le </a:t>
            </a:r>
            <a:r>
              <a:rPr lang="fr-FR" dirty="0" smtClean="0"/>
              <a:t>bailleur social remet </a:t>
            </a:r>
            <a:r>
              <a:rPr lang="fr-FR" dirty="0" smtClean="0"/>
              <a:t>le bien à neuf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225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0"/>
            <a:ext cx="7766936" cy="1033316"/>
          </a:xfrm>
        </p:spPr>
        <p:txBody>
          <a:bodyPr/>
          <a:lstStyle/>
          <a:p>
            <a:pPr algn="ctr"/>
            <a:r>
              <a:rPr lang="fr-FR" sz="4400" dirty="0" smtClean="0"/>
              <a:t>EN CAS DE REVENTE</a:t>
            </a:r>
            <a:endParaRPr lang="fr-FR" sz="4400" dirty="0"/>
          </a:p>
        </p:txBody>
      </p:sp>
      <p:sp>
        <p:nvSpPr>
          <p:cNvPr id="4" name="ZoneTexte 3"/>
          <p:cNvSpPr txBox="1"/>
          <p:nvPr/>
        </p:nvSpPr>
        <p:spPr>
          <a:xfrm>
            <a:off x="888275" y="1776549"/>
            <a:ext cx="80467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À l’extinction de l’usufruit, </a:t>
            </a:r>
            <a:r>
              <a:rPr lang="fr-FR" sz="2400" u="sng" dirty="0" smtClean="0"/>
              <a:t>calcul de la plus-value :</a:t>
            </a:r>
          </a:p>
          <a:p>
            <a:endParaRPr lang="fr-FR" sz="2400" dirty="0"/>
          </a:p>
          <a:p>
            <a:endParaRPr lang="fr-FR" sz="2400" dirty="0"/>
          </a:p>
          <a:p>
            <a:pPr algn="ctr"/>
            <a:r>
              <a:rPr lang="fr-FR" sz="2400" b="1" dirty="0"/>
              <a:t>V</a:t>
            </a:r>
            <a:r>
              <a:rPr lang="fr-FR" sz="2400" b="1" dirty="0" smtClean="0"/>
              <a:t>aleur à l’achat (pleine propriété + usufruit) - prix de revente</a:t>
            </a:r>
            <a:endParaRPr lang="fr-FR" sz="2400" b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222" y="3715540"/>
            <a:ext cx="3095898" cy="326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84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275289"/>
            <a:ext cx="7766936" cy="1646302"/>
          </a:xfrm>
        </p:spPr>
        <p:txBody>
          <a:bodyPr/>
          <a:lstStyle/>
          <a:p>
            <a:pPr algn="ctr"/>
            <a:r>
              <a:rPr lang="fr-FR" sz="4400" dirty="0" smtClean="0"/>
              <a:t>AVANTAGES POUR LES INVESTISSEURS</a:t>
            </a:r>
            <a:endParaRPr lang="fr-FR" sz="4400" dirty="0"/>
          </a:p>
        </p:txBody>
      </p:sp>
      <p:sp>
        <p:nvSpPr>
          <p:cNvPr id="4" name="ZoneTexte 3"/>
          <p:cNvSpPr txBox="1"/>
          <p:nvPr/>
        </p:nvSpPr>
        <p:spPr>
          <a:xfrm>
            <a:off x="883849" y="2117534"/>
            <a:ext cx="85953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Réduction des revenus fonciers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Réduction IFS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Pas d’impôts/taxes sur le bien immobilier pendant la durée de l’usufruit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Pas de charges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Aucun tracas de gestion locative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Aucun frais d’entretien ou de réparation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535" y="4879913"/>
            <a:ext cx="2011055" cy="197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7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0"/>
            <a:ext cx="7766936" cy="954939"/>
          </a:xfrm>
        </p:spPr>
        <p:txBody>
          <a:bodyPr/>
          <a:lstStyle/>
          <a:p>
            <a:pPr algn="ctr"/>
            <a:r>
              <a:rPr lang="fr-FR" sz="4400" dirty="0" smtClean="0"/>
              <a:t>EXEMPLE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15627" y="4952170"/>
            <a:ext cx="7766936" cy="2232401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Gain </a:t>
            </a:r>
            <a:r>
              <a:rPr lang="fr-FR" sz="2800" b="1" dirty="0">
                <a:solidFill>
                  <a:schemeClr val="tx1"/>
                </a:solidFill>
              </a:rPr>
              <a:t>net : 120 483 – 60 000 = 60 483€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/>
            </a:r>
            <a:br>
              <a:rPr lang="fr-FR" sz="2800" b="1" dirty="0">
                <a:solidFill>
                  <a:schemeClr val="tx1"/>
                </a:solidFill>
              </a:rPr>
            </a:b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49086" y="1463040"/>
            <a:ext cx="2664823" cy="13193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Nue propriété</a:t>
            </a:r>
          </a:p>
          <a:p>
            <a:pPr algn="ctr"/>
            <a:r>
              <a:rPr lang="fr-FR" dirty="0" smtClean="0"/>
              <a:t>60 000€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607422" y="3290490"/>
            <a:ext cx="3148149" cy="1020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Pleine propriété 100 000€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49086" y="2872977"/>
            <a:ext cx="2664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Acquisition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6662057" y="1463040"/>
            <a:ext cx="1920240" cy="9360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Revalorisation de l’immobilier 20 483€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6662057" y="2399073"/>
            <a:ext cx="1920240" cy="89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Usufruit </a:t>
            </a:r>
          </a:p>
          <a:p>
            <a:pPr algn="ctr"/>
            <a:r>
              <a:rPr lang="fr-FR" dirty="0" smtClean="0"/>
              <a:t>40 000€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6662057" y="3307605"/>
            <a:ext cx="1920240" cy="956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Valeur du bien au terme </a:t>
            </a:r>
          </a:p>
          <a:p>
            <a:pPr algn="ctr"/>
            <a:r>
              <a:rPr lang="fr-FR" dirty="0" smtClean="0"/>
              <a:t>120 483€</a:t>
            </a:r>
            <a:endParaRPr lang="fr-FR" dirty="0"/>
          </a:p>
        </p:txBody>
      </p:sp>
      <p:sp>
        <p:nvSpPr>
          <p:cNvPr id="13" name="Flèche droite 12"/>
          <p:cNvSpPr/>
          <p:nvPr/>
        </p:nvSpPr>
        <p:spPr>
          <a:xfrm>
            <a:off x="3879669" y="2782389"/>
            <a:ext cx="2377440" cy="27525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122662" y="313870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15 ANS</a:t>
            </a:r>
            <a:endParaRPr lang="fr-FR" dirty="0"/>
          </a:p>
        </p:txBody>
      </p:sp>
      <p:sp>
        <p:nvSpPr>
          <p:cNvPr id="15" name="Étoile à 6 branches 14"/>
          <p:cNvSpPr/>
          <p:nvPr/>
        </p:nvSpPr>
        <p:spPr>
          <a:xfrm>
            <a:off x="8987245" y="1797277"/>
            <a:ext cx="1084218" cy="1119595"/>
          </a:xfrm>
          <a:prstGeom prst="star6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Gain Net</a:t>
            </a:r>
            <a:endParaRPr lang="fr-FR" dirty="0"/>
          </a:p>
        </p:txBody>
      </p:sp>
      <p:sp>
        <p:nvSpPr>
          <p:cNvPr id="16" name="Flèche courbée vers la gauche 15"/>
          <p:cNvSpPr/>
          <p:nvPr/>
        </p:nvSpPr>
        <p:spPr>
          <a:xfrm>
            <a:off x="8712926" y="2272300"/>
            <a:ext cx="274319" cy="497713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21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Personnalisé 7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C8A1A"/>
      </a:accent1>
      <a:accent2>
        <a:srgbClr val="2C5573"/>
      </a:accent2>
      <a:accent3>
        <a:srgbClr val="865640"/>
      </a:accent3>
      <a:accent4>
        <a:srgbClr val="F7D2A6"/>
      </a:accent4>
      <a:accent5>
        <a:srgbClr val="F3B46C"/>
      </a:accent5>
      <a:accent6>
        <a:srgbClr val="F7D2A6"/>
      </a:accent6>
      <a:hlink>
        <a:srgbClr val="2998E3"/>
      </a:hlink>
      <a:folHlink>
        <a:srgbClr val="FAE1C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231</Words>
  <Application>Microsoft Office PowerPoint</Application>
  <PresentationFormat>Grand écran</PresentationFormat>
  <Paragraphs>49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Facette</vt:lpstr>
      <vt:lpstr>LE DEMEMBREMENT DE PROPRIETE</vt:lpstr>
      <vt:lpstr>SOMMAIRE</vt:lpstr>
      <vt:lpstr>OBJECTIFS DU DISPOSITIF DE DEMEMBREMENT</vt:lpstr>
      <vt:lpstr>FONCTIONNEMENT</vt:lpstr>
      <vt:lpstr>EN CAS DE REVENTE</vt:lpstr>
      <vt:lpstr>AVANTAGES POUR LES INVESTISSEURS</vt:lpstr>
      <vt:lpstr>EXEMPLE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Clara Fleury</dc:creator>
  <cp:lastModifiedBy>Clara Fleury</cp:lastModifiedBy>
  <cp:revision>23</cp:revision>
  <dcterms:created xsi:type="dcterms:W3CDTF">2019-04-23T08:02:28Z</dcterms:created>
  <dcterms:modified xsi:type="dcterms:W3CDTF">2019-05-07T08:03:30Z</dcterms:modified>
</cp:coreProperties>
</file>