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72" r:id="rId3"/>
    <p:sldId id="270" r:id="rId4"/>
    <p:sldId id="273" r:id="rId5"/>
    <p:sldId id="277" r:id="rId6"/>
    <p:sldId id="274" r:id="rId7"/>
    <p:sldId id="266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Picture 2" descr="Ambition Patrimoine_logo_HD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0" y="5214684"/>
            <a:ext cx="1873068" cy="154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6600" b="1" dirty="0" smtClean="0"/>
              <a:t>LMNP CENSI BOUVARD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860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941876"/>
          </a:xfrm>
        </p:spPr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93990" y="1358537"/>
            <a:ext cx="7249886" cy="271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5" l="2308" r="97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53" y="1124757"/>
            <a:ext cx="2803245" cy="40625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93990" y="1358537"/>
            <a:ext cx="4454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AVANTAGES DU DISPOSITIF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FONCTIONNEMENT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INVESTISSEURS CONCERNES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BIENS OU INVESTIR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SYNTHESE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1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vers le bas 4"/>
          <p:cNvSpPr/>
          <p:nvPr/>
        </p:nvSpPr>
        <p:spPr>
          <a:xfrm>
            <a:off x="2116183" y="3526971"/>
            <a:ext cx="522514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6977742" y="3526971"/>
            <a:ext cx="522514" cy="653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01189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/>
              <a:t>AVANTAGES DU DISPOSITIF</a:t>
            </a:r>
            <a:endParaRPr lang="fr-FR" sz="4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61703" y="1658983"/>
            <a:ext cx="3853543" cy="18679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Remboursement de la TVA du bien immobilier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3366" y="4179598"/>
            <a:ext cx="314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C’est-à-dire 20% du montant TTC de l’investissement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312228" y="1658983"/>
            <a:ext cx="3853543" cy="18679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Réduction d’impôt de 11% de la valeur du bien HT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17030" y="4179598"/>
            <a:ext cx="326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une période de 9 ans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3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824310"/>
          </a:xfrm>
        </p:spPr>
        <p:txBody>
          <a:bodyPr/>
          <a:lstStyle/>
          <a:p>
            <a:pPr algn="ctr"/>
            <a:r>
              <a:rPr lang="fr-FR" sz="4400" dirty="0" smtClean="0"/>
              <a:t>FONCTIONNEMENT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149531" y="1463040"/>
            <a:ext cx="8503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montant de l’investissement est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plafonné à 300 000€ </a:t>
            </a:r>
            <a:r>
              <a:rPr lang="fr-FR" sz="2400" dirty="0" smtClean="0"/>
              <a:t>par an.</a:t>
            </a:r>
          </a:p>
          <a:p>
            <a:endParaRPr lang="fr-FR" sz="2400" dirty="0" smtClean="0"/>
          </a:p>
          <a:p>
            <a:r>
              <a:rPr lang="fr-FR" sz="2400" dirty="0" smtClean="0"/>
              <a:t>La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réduction d’impôt </a:t>
            </a:r>
            <a:r>
              <a:rPr lang="fr-FR" sz="2400" dirty="0" smtClean="0"/>
              <a:t>commence l’année de l’achèvement de </a:t>
            </a:r>
            <a:r>
              <a:rPr lang="fr-FR" sz="2400" dirty="0" smtClean="0"/>
              <a:t>l’immeuble.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3" y="4040762"/>
            <a:ext cx="3695835" cy="2298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52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4334" y="0"/>
            <a:ext cx="8596668" cy="814251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FONCTIONNEMENT</a:t>
            </a:r>
            <a:endParaRPr lang="fr-FR" sz="4400" dirty="0"/>
          </a:p>
        </p:txBody>
      </p:sp>
      <p:sp>
        <p:nvSpPr>
          <p:cNvPr id="6" name="Rectangle 5"/>
          <p:cNvSpPr/>
          <p:nvPr/>
        </p:nvSpPr>
        <p:spPr>
          <a:xfrm>
            <a:off x="1658983" y="1254034"/>
            <a:ext cx="6492240" cy="17112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Investisseurs faiblement </a:t>
            </a:r>
            <a:r>
              <a:rPr lang="fr-FR" sz="2800" dirty="0" smtClean="0"/>
              <a:t>fiscalisés</a:t>
            </a:r>
            <a:endParaRPr lang="fr-FR" sz="2800" dirty="0"/>
          </a:p>
        </p:txBody>
      </p:sp>
      <p:sp>
        <p:nvSpPr>
          <p:cNvPr id="7" name="Ellipse 6"/>
          <p:cNvSpPr/>
          <p:nvPr/>
        </p:nvSpPr>
        <p:spPr>
          <a:xfrm>
            <a:off x="1378130" y="3167742"/>
            <a:ext cx="2063931" cy="15152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SECURITE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749038" y="3167742"/>
            <a:ext cx="2076995" cy="15152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RENTABILITE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6133010" y="3167742"/>
            <a:ext cx="2076995" cy="15152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VISIBILITE A LONG TERME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10095" y="5192485"/>
            <a:ext cx="6217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Pour une meilleure optimisation des avantages, il est recommandé de faire appel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à un professionnel indépendant</a:t>
            </a:r>
            <a:r>
              <a:rPr lang="fr-FR" sz="2000" dirty="0" smtClean="0"/>
              <a:t> afin de vous accompagner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1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876562"/>
          </a:xfrm>
        </p:spPr>
        <p:txBody>
          <a:bodyPr/>
          <a:lstStyle/>
          <a:p>
            <a:pPr algn="ctr"/>
            <a:r>
              <a:rPr lang="fr-FR" sz="4400" dirty="0" smtClean="0"/>
              <a:t>INVESTISSEURS CONCERNES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31966" y="1240971"/>
            <a:ext cx="7720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Contribuables qui payent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moins de 3 000€ d’impôt </a:t>
            </a:r>
            <a:r>
              <a:rPr lang="fr-FR" sz="2400" dirty="0" smtClean="0"/>
              <a:t>dont le Taux Marginal d’Imposition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n’excède pas 14%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Permet de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développer son patrimoine</a:t>
            </a:r>
            <a:r>
              <a:rPr lang="fr-FR" sz="2400" dirty="0" smtClean="0"/>
              <a:t> à l’aide d’une réduction d’impôt avec un investissement initial avec un coût faible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L’objectif est de se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constituer un patrimoine </a:t>
            </a:r>
            <a:r>
              <a:rPr lang="fr-FR" sz="2400" dirty="0" smtClean="0"/>
              <a:t>avec un budget limité et de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préparer sa retraite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3" y="4657291"/>
            <a:ext cx="3510643" cy="19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928813"/>
          </a:xfrm>
        </p:spPr>
        <p:txBody>
          <a:bodyPr/>
          <a:lstStyle/>
          <a:p>
            <a:pPr algn="ctr"/>
            <a:r>
              <a:rPr lang="fr-FR" sz="4400" dirty="0" smtClean="0"/>
              <a:t>LES BIENS OU INVESTIR</a:t>
            </a:r>
            <a:endParaRPr lang="fr-FR" sz="4400" dirty="0"/>
          </a:p>
        </p:txBody>
      </p:sp>
      <p:sp>
        <p:nvSpPr>
          <p:cNvPr id="5" name="Ellipse 4"/>
          <p:cNvSpPr/>
          <p:nvPr/>
        </p:nvSpPr>
        <p:spPr>
          <a:xfrm>
            <a:off x="2194559" y="1809206"/>
            <a:ext cx="2586445" cy="21488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EPHAD</a:t>
            </a:r>
            <a:endParaRPr lang="fr-FR" sz="2400" dirty="0"/>
          </a:p>
        </p:txBody>
      </p:sp>
      <p:sp>
        <p:nvSpPr>
          <p:cNvPr id="7" name="Ellipse 6"/>
          <p:cNvSpPr/>
          <p:nvPr/>
        </p:nvSpPr>
        <p:spPr>
          <a:xfrm>
            <a:off x="5782491" y="1809206"/>
            <a:ext cx="2586445" cy="21488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RESIDENCE ETUDIANTE</a:t>
            </a:r>
            <a:endParaRPr lang="fr-FR" sz="2400" dirty="0"/>
          </a:p>
        </p:txBody>
      </p:sp>
      <p:sp>
        <p:nvSpPr>
          <p:cNvPr id="8" name="Ellipse 7"/>
          <p:cNvSpPr/>
          <p:nvPr/>
        </p:nvSpPr>
        <p:spPr>
          <a:xfrm>
            <a:off x="2194559" y="4469675"/>
            <a:ext cx="2586445" cy="21488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RESIDENCE DE TOURISME</a:t>
            </a:r>
            <a:endParaRPr lang="fr-FR" sz="2400" dirty="0"/>
          </a:p>
        </p:txBody>
      </p:sp>
      <p:sp>
        <p:nvSpPr>
          <p:cNvPr id="9" name="Ellipse 8"/>
          <p:cNvSpPr/>
          <p:nvPr/>
        </p:nvSpPr>
        <p:spPr>
          <a:xfrm>
            <a:off x="5682342" y="4469675"/>
            <a:ext cx="2586445" cy="21488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RESIDENCE D’AFFAIRE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874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837373"/>
          </a:xfrm>
        </p:spPr>
        <p:txBody>
          <a:bodyPr/>
          <a:lstStyle/>
          <a:p>
            <a:pPr algn="ctr"/>
            <a:r>
              <a:rPr lang="fr-FR" sz="4400" dirty="0" smtClean="0"/>
              <a:t>SYNTHESE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507067" y="1175657"/>
            <a:ext cx="68188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/>
              <a:t>Réduction </a:t>
            </a:r>
            <a:r>
              <a:rPr lang="fr-FR" sz="2400" dirty="0" smtClean="0"/>
              <a:t>d’impôt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Garantie </a:t>
            </a:r>
            <a:r>
              <a:rPr lang="fr-FR" sz="2400" dirty="0"/>
              <a:t>des revenus </a:t>
            </a:r>
            <a:r>
              <a:rPr lang="fr-FR" sz="2400" dirty="0" smtClean="0"/>
              <a:t>locatifs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Possibilité </a:t>
            </a:r>
            <a:r>
              <a:rPr lang="fr-FR" sz="2400" dirty="0"/>
              <a:t>de profiter du levier du </a:t>
            </a:r>
            <a:r>
              <a:rPr lang="fr-FR" sz="2400" dirty="0" smtClean="0"/>
              <a:t>crédit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 smtClean="0"/>
              <a:t>Destiné </a:t>
            </a:r>
            <a:r>
              <a:rPr lang="fr-FR" sz="2400" dirty="0"/>
              <a:t>aux TMI à 14%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80" y="3022316"/>
            <a:ext cx="3541903" cy="35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Personnalisé 7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C8A1A"/>
      </a:accent1>
      <a:accent2>
        <a:srgbClr val="2C5573"/>
      </a:accent2>
      <a:accent3>
        <a:srgbClr val="865640"/>
      </a:accent3>
      <a:accent4>
        <a:srgbClr val="F7D2A6"/>
      </a:accent4>
      <a:accent5>
        <a:srgbClr val="F3B46C"/>
      </a:accent5>
      <a:accent6>
        <a:srgbClr val="F7D2A6"/>
      </a:accent6>
      <a:hlink>
        <a:srgbClr val="2998E3"/>
      </a:hlink>
      <a:folHlink>
        <a:srgbClr val="FAE1C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191</Words>
  <Application>Microsoft Office PowerPoint</Application>
  <PresentationFormat>Grand écran</PresentationFormat>
  <Paragraphs>41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Facette</vt:lpstr>
      <vt:lpstr>LMNP CENSI BOUVARD</vt:lpstr>
      <vt:lpstr>SOMMAIRE</vt:lpstr>
      <vt:lpstr>AVANTAGES DU DISPOSITIF</vt:lpstr>
      <vt:lpstr>FONCTIONNEMENT</vt:lpstr>
      <vt:lpstr>FONCTIONNEMENT</vt:lpstr>
      <vt:lpstr>INVESTISSEURS CONCERNES</vt:lpstr>
      <vt:lpstr>LES BIENS OU INVESTIR</vt:lpstr>
      <vt:lpstr>SYNTHESE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Clara Fleury</dc:creator>
  <cp:lastModifiedBy>Clara Fleury</cp:lastModifiedBy>
  <cp:revision>60</cp:revision>
  <dcterms:created xsi:type="dcterms:W3CDTF">2019-04-23T08:02:28Z</dcterms:created>
  <dcterms:modified xsi:type="dcterms:W3CDTF">2019-05-07T08:17:30Z</dcterms:modified>
</cp:coreProperties>
</file>