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66" r:id="rId4"/>
    <p:sldId id="269" r:id="rId5"/>
    <p:sldId id="267" r:id="rId6"/>
    <p:sldId id="268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Picture 2" descr="Ambition Patrimoine_logo_HD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0" y="5214684"/>
            <a:ext cx="1873068" cy="154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397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fr-FR" sz="6600" dirty="0" smtClean="0"/>
              <a:t>LOI GIRARDIN INDUSTRIEL</a:t>
            </a:r>
            <a:endParaRPr lang="fr-FR" sz="6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67" y="2066760"/>
            <a:ext cx="6163235" cy="40975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08147" y="6164349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OUTRE-MER</a:t>
            </a:r>
            <a:endParaRPr lang="fr-F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/>
              <a:t>SOMMAIRE</a:t>
            </a:r>
            <a:endParaRPr lang="fr-FR" sz="5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1154" y="1672046"/>
            <a:ext cx="7406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FONCTIONNEMENT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PERSONNES CONCERNEES ET DUREE DE L’INVESTISSEMENT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APPLICATION DE LA REDUCTION D’IMPÔT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PROJETS GIRARDIN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GARANTIES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EXEMPLE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5" l="2308" r="97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78" y="979599"/>
            <a:ext cx="2803245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83771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FONCTIONNEMENT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55265" y="1162595"/>
            <a:ext cx="8375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Dispositif destiné à aider les entreprises d’Outre-Mer à supporter les difficultés liées à l’éloignement (surcoûts de transport) engendrés par leur situation géographique.</a:t>
            </a:r>
          </a:p>
          <a:p>
            <a:endParaRPr lang="fr-FR" sz="2400" dirty="0"/>
          </a:p>
          <a:p>
            <a:r>
              <a:rPr lang="fr-FR" sz="2400" dirty="0" smtClean="0"/>
              <a:t>En contrepartie de cette aide apportée par des investisseurs, ces derniers bénéficieront d’un avantage fiscal prenant la forme d’une réduction d’impôts one-</a:t>
            </a:r>
            <a:r>
              <a:rPr lang="fr-FR" sz="2400" dirty="0" err="1" smtClean="0"/>
              <a:t>shot</a:t>
            </a:r>
            <a:r>
              <a:rPr lang="fr-FR" sz="2400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68880" y="5473005"/>
            <a:ext cx="6531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L’investisseur devra souscrite au capital d’une société (SNC, SARL ou SAS)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840251"/>
            <a:ext cx="3605348" cy="1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4488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FONCTIONNEMENT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77334" y="1593667"/>
            <a:ext cx="8059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La stratégie est de répartir les investissements qui consistent à acquérir des parts sur au moins 6 Sociétés en Nom Collectif (SNC) en investissant dans du matériel industriel qui sera confié à la location dans l’Outre-Mer</a:t>
            </a:r>
          </a:p>
          <a:p>
            <a:endParaRPr lang="fr-FR" dirty="0">
              <a:latin typeface="Corbel" panose="020B0503020204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98858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3440326"/>
            <a:ext cx="4697911" cy="3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667" y="13063"/>
            <a:ext cx="9274002" cy="1320800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PERSONNES CONCERNEES ET DUREE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827418" y="1974557"/>
            <a:ext cx="189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Investissement Girardin Industriel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827418" y="3968819"/>
            <a:ext cx="2351313" cy="18418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TOUTE PERSONNE PHYSIQUE PEUT INVESTIR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5721532" y="1667691"/>
            <a:ext cx="2351313" cy="18418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DETENTION SUR </a:t>
            </a:r>
          </a:p>
          <a:p>
            <a:pPr algn="ctr"/>
            <a:r>
              <a:rPr lang="fr-FR" b="1" dirty="0" smtClean="0"/>
              <a:t>5 ANS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1641567" y="1667691"/>
            <a:ext cx="2351313" cy="18418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MINIMUM </a:t>
            </a:r>
          </a:p>
          <a:p>
            <a:pPr algn="ctr"/>
            <a:r>
              <a:rPr lang="fr-FR" b="1" dirty="0" smtClean="0"/>
              <a:t>4 000€ D’IMPOSITION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76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00149"/>
            <a:ext cx="8596668" cy="775063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APPLICATION DE LA REDUCTION D’IMPÔT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49978" y="1658984"/>
            <a:ext cx="8098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La réduction s’applique sur l’impôt sur les revenus de l’année de souscription.</a:t>
            </a:r>
          </a:p>
          <a:p>
            <a:pPr algn="just"/>
            <a:r>
              <a:rPr lang="fr-FR" sz="2400" dirty="0" smtClean="0">
                <a:latin typeface="+mj-lt"/>
              </a:rPr>
              <a:t>Les revenus d’une année sont déclarés et payés l’année suivante, la réduction d’impôt s’applique donc en totalité et en une seule fois l’année suivante.</a:t>
            </a:r>
          </a:p>
          <a:p>
            <a:pPr algn="just"/>
            <a:endParaRPr lang="fr-FR" sz="2400" dirty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En cas de non utilisation de la totalité de la réduction d’impôt, le solde est reportable pendant 4 ans sur de futurs impôts sur le revenu.</a:t>
            </a:r>
          </a:p>
          <a:p>
            <a:pPr algn="just"/>
            <a:endParaRPr lang="fr-FR" dirty="0">
              <a:latin typeface="Corbel" panose="020B0503020204020204" pitchFamily="34" charset="0"/>
            </a:endParaRPr>
          </a:p>
          <a:p>
            <a:pPr algn="just"/>
            <a:endParaRPr lang="fr-FR" dirty="0" smtClean="0">
              <a:latin typeface="Corbel" panose="020B0503020204020204" pitchFamily="34" charset="0"/>
            </a:endParaRPr>
          </a:p>
          <a:p>
            <a:pPr algn="just"/>
            <a:endParaRPr lang="fr-FR" dirty="0">
              <a:latin typeface="Corbel" panose="020B0503020204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33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39337"/>
            <a:ext cx="8596668" cy="735874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PROJETS GIRARDIN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77334" y="1410789"/>
            <a:ext cx="8596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latin typeface="+mj-lt"/>
              </a:rPr>
              <a:t>Récupération de déchets ménagers en Martinique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latin typeface="+mj-lt"/>
              </a:rPr>
              <a:t>Travaux routiers, aménagement de voirie et de réseaux en Guyane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latin typeface="+mj-lt"/>
              </a:rPr>
              <a:t>Constructions de logements locatifs sociaux en Guyane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latin typeface="+mj-lt"/>
              </a:rPr>
              <a:t>Usine de réfrigérateurs et plateforme logistique en Guyane, Guadeloupe, St-Martin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latin typeface="+mj-lt"/>
              </a:rPr>
              <a:t>Terrassement en Nouvelle-Calédonie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58" b="73816" l="2237" r="97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6" b="22749"/>
          <a:stretch/>
        </p:blipFill>
        <p:spPr>
          <a:xfrm>
            <a:off x="2196737" y="4454435"/>
            <a:ext cx="2296886" cy="1371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47" b="99730" l="17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54"/>
          <a:stretch/>
        </p:blipFill>
        <p:spPr>
          <a:xfrm>
            <a:off x="5914036" y="4088445"/>
            <a:ext cx="1701691" cy="18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928813"/>
          </a:xfrm>
        </p:spPr>
        <p:txBody>
          <a:bodyPr/>
          <a:lstStyle/>
          <a:p>
            <a:pPr algn="ctr"/>
            <a:r>
              <a:rPr lang="fr-FR" sz="4400" dirty="0" smtClean="0"/>
              <a:t>GARANTIES</a:t>
            </a:r>
            <a:endParaRPr lang="fr-FR" sz="4400" dirty="0"/>
          </a:p>
        </p:txBody>
      </p:sp>
      <p:sp>
        <p:nvSpPr>
          <p:cNvPr id="6" name="Ellipse 5"/>
          <p:cNvSpPr/>
          <p:nvPr/>
        </p:nvSpPr>
        <p:spPr>
          <a:xfrm>
            <a:off x="2434530" y="1629178"/>
            <a:ext cx="2646922" cy="20260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Assurance responsabilité civile professionnelle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866192" y="1629178"/>
            <a:ext cx="2646922" cy="20260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Assurance chapeau pour le défaut d’assurance d’un exploitant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2434530" y="4355634"/>
            <a:ext cx="2646922" cy="20260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Garantie GPLUS optionnelle : garantir 100% la réduction d’impôt</a:t>
            </a:r>
          </a:p>
        </p:txBody>
      </p:sp>
      <p:sp>
        <p:nvSpPr>
          <p:cNvPr id="9" name="Ellipse 8"/>
          <p:cNvSpPr/>
          <p:nvPr/>
        </p:nvSpPr>
        <p:spPr>
          <a:xfrm>
            <a:off x="5866192" y="4355634"/>
            <a:ext cx="2646922" cy="20260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Garantie exclusive pertes fiscales indirectes</a:t>
            </a:r>
          </a:p>
        </p:txBody>
      </p:sp>
    </p:spTree>
    <p:extLst>
      <p:ext uri="{BB962C8B-B14F-4D97-AF65-F5344CB8AC3E}">
        <p14:creationId xmlns:p14="http://schemas.microsoft.com/office/powerpoint/2010/main" val="678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4815" y="0"/>
            <a:ext cx="7766936" cy="954939"/>
          </a:xfrm>
        </p:spPr>
        <p:txBody>
          <a:bodyPr/>
          <a:lstStyle/>
          <a:p>
            <a:pPr algn="ctr"/>
            <a:r>
              <a:rPr lang="fr-FR" sz="4400" dirty="0" smtClean="0"/>
              <a:t>EXEMPLE</a:t>
            </a:r>
            <a:endParaRPr lang="fr-FR" sz="4400" dirty="0"/>
          </a:p>
        </p:txBody>
      </p:sp>
      <p:sp>
        <p:nvSpPr>
          <p:cNvPr id="4" name="Triangle isocèle 3"/>
          <p:cNvSpPr/>
          <p:nvPr/>
        </p:nvSpPr>
        <p:spPr>
          <a:xfrm>
            <a:off x="2847703" y="3001050"/>
            <a:ext cx="5094515" cy="3553097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29557" y="6084428"/>
            <a:ext cx="28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Couple avec 2 enfants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40591" y="5495974"/>
            <a:ext cx="263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Revenu fiscal 120 000€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80450" y="4905049"/>
            <a:ext cx="282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Impôt sur revenu 31 400€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90748" y="4070770"/>
            <a:ext cx="180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Investissement 26 400€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62103" y="1615670"/>
            <a:ext cx="3265714" cy="1280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Réduction d’IR : 34 416€ (rendement 19%)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GAIN 5 016€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0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7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C8A1A"/>
      </a:accent1>
      <a:accent2>
        <a:srgbClr val="2C5573"/>
      </a:accent2>
      <a:accent3>
        <a:srgbClr val="865640"/>
      </a:accent3>
      <a:accent4>
        <a:srgbClr val="F7D2A6"/>
      </a:accent4>
      <a:accent5>
        <a:srgbClr val="F3B46C"/>
      </a:accent5>
      <a:accent6>
        <a:srgbClr val="F7D2A6"/>
      </a:accent6>
      <a:hlink>
        <a:srgbClr val="2998E3"/>
      </a:hlink>
      <a:folHlink>
        <a:srgbClr val="FAE1C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320</Words>
  <Application>Microsoft Office PowerPoint</Application>
  <PresentationFormat>Grand écran</PresentationFormat>
  <Paragraphs>49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Corbel</vt:lpstr>
      <vt:lpstr>Trebuchet MS</vt:lpstr>
      <vt:lpstr>Wingdings</vt:lpstr>
      <vt:lpstr>Wingdings 3</vt:lpstr>
      <vt:lpstr>Facette</vt:lpstr>
      <vt:lpstr>LOI GIRARDIN INDUSTRIEL</vt:lpstr>
      <vt:lpstr>SOMMAIRE</vt:lpstr>
      <vt:lpstr>FONCTIONNEMENT</vt:lpstr>
      <vt:lpstr>FONCTIONNEMENT</vt:lpstr>
      <vt:lpstr>PERSONNES CONCERNEES ET DUREE</vt:lpstr>
      <vt:lpstr>APPLICATION DE LA REDUCTION D’IMPÔT</vt:lpstr>
      <vt:lpstr>PROJETS GIRARDIN</vt:lpstr>
      <vt:lpstr>GARANTIES</vt:lpstr>
      <vt:lpstr>EXEMPLE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Clara Fleury</dc:creator>
  <cp:lastModifiedBy>Clara Fleury</cp:lastModifiedBy>
  <cp:revision>50</cp:revision>
  <dcterms:created xsi:type="dcterms:W3CDTF">2019-04-23T08:02:28Z</dcterms:created>
  <dcterms:modified xsi:type="dcterms:W3CDTF">2019-04-29T14:29:31Z</dcterms:modified>
</cp:coreProperties>
</file>